
<file path=[Content_Types].xml><?xml version="1.0" encoding="utf-8"?>
<Types xmlns="http://schemas.openxmlformats.org/package/2006/content-types">
  <Default Extension="bin" ContentType="image/svg+xml"/>
  <Default Extension="fntdata" ContentType="application/x-fontdata"/>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5.bin" ContentType="image/jpeg"/>
  <Override PartName="/ppt/notesSlides/notesSlide2.xml" ContentType="application/vnd.openxmlformats-officedocument.presentationml.notesSlide+xml"/>
  <Override PartName="/ppt/media/image7.bin" ContentType="image/jpeg"/>
  <Override PartName="/ppt/media/image8.bin" ContentType="image/jpeg"/>
  <Override PartName="/ppt/media/image9.bin" ContentType="image/jpeg"/>
  <Override PartName="/ppt/media/image10.bin" ContentType="image/jpeg"/>
  <Override PartName="/ppt/notesSlides/notesSlide3.xml" ContentType="application/vnd.openxmlformats-officedocument.presentationml.notesSlide+xml"/>
  <Override PartName="/ppt/media/image11.bin" ContentType="image/x-emf"/>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12.bin" ContentType="image/jpeg"/>
  <Override PartName="/ppt/notesSlides/notesSlide6.xml" ContentType="application/vnd.openxmlformats-officedocument.presentationml.notesSlide+xml"/>
  <Override PartName="/ppt/media/image15.bin" ContentType="image/jpeg"/>
  <Override PartName="/ppt/notesSlides/notesSlide7.xml" ContentType="application/vnd.openxmlformats-officedocument.presentationml.notesSlide+xml"/>
  <Override PartName="/ppt/media/image16.bin" ContentType="image/jpeg"/>
  <Override PartName="/ppt/notesSlides/notesSlide8.xml" ContentType="application/vnd.openxmlformats-officedocument.presentationml.notesSlide+xml"/>
  <Override PartName="/ppt/media/image20.bin" ContentType="image/png"/>
  <Override PartName="/ppt/media/image21.bin" ContentType="image/png"/>
  <Override PartName="/ppt/media/image22.bin" ContentType="image/png"/>
  <Override PartName="/ppt/media/image23.bin" ContentType="image/png"/>
  <Override PartName="/ppt/media/image24.bin" ContentType="image/png"/>
  <Override PartName="/ppt/media/image25.bin" ContentType="image/png"/>
  <Override PartName="/ppt/media/image26.bin" ContentType="image/png"/>
  <Override PartName="/ppt/notesSlides/notesSlide9.xml" ContentType="application/vnd.openxmlformats-officedocument.presentationml.notesSlide+xml"/>
  <Override PartName="/ppt/media/image27.bin" ContentType="image/jpeg"/>
  <Override PartName="/ppt/media/image28.bin" ContentType="image/png"/>
  <Override PartName="/ppt/notesSlides/notesSlide10.xml" ContentType="application/vnd.openxmlformats-officedocument.presentationml.notesSlide+xml"/>
  <Override PartName="/ppt/media/image30.bin" ContentType="image/png"/>
  <Override PartName="/ppt/notesSlides/notesSlide11.xml" ContentType="application/vnd.openxmlformats-officedocument.presentationml.notesSlide+xml"/>
  <Override PartName="/ppt/media/image31.bin" ContentType="image/jpeg"/>
  <Override PartName="/ppt/notesSlides/notesSlide12.xml" ContentType="application/vnd.openxmlformats-officedocument.presentationml.notesSlide+xml"/>
  <Override PartName="/ppt/media/image32.bin" ContentType="image/jpeg"/>
  <Override PartName="/ppt/notesSlides/notesSlide13.xml" ContentType="application/vnd.openxmlformats-officedocument.presentationml.notesSlide+xml"/>
  <Override PartName="/ppt/media/image33.bin" ContentType="image/jpeg"/>
  <Override PartName="/ppt/notesSlides/notesSlide14.xml" ContentType="application/vnd.openxmlformats-officedocument.presentationml.notesSlide+xml"/>
  <Override PartName="/ppt/media/image34.bin" ContentType="image/jpeg"/>
  <Override PartName="/ppt/notesSlides/notesSlide15.xml" ContentType="application/vnd.openxmlformats-officedocument.presentationml.notesSlide+xml"/>
  <Override PartName="/ppt/media/image35.bin" ContentType="image/jpeg"/>
  <Override PartName="/ppt/media/image36.bin" ContentType="image/jpeg"/>
  <Override PartName="/ppt/tags/tag2.xml" ContentType="application/vnd.openxmlformats-officedocument.presentationml.tags+xml"/>
  <Override PartName="/ppt/notesSlides/notesSlide16.xml" ContentType="application/vnd.openxmlformats-officedocument.presentationml.notesSlide+xml"/>
  <Override PartName="/ppt/media/image37.bin" ContentType="image/png"/>
  <Override PartName="/ppt/media/image38.bin" ContentType="image/png"/>
  <Override PartName="/ppt/media/image39.bin" ContentType="image/png"/>
  <Override PartName="/ppt/media/image40.bin" ContentType="image/png"/>
  <Override PartName="/ppt/media/image41.bin" ContentType="image/png"/>
  <Override PartName="/ppt/media/image42.bin" ContentType="image/jpeg"/>
  <Override PartName="/ppt/media/image43.bin" ContentType="image/png"/>
  <Override PartName="/ppt/media/image44.bin" ContentType="image/png"/>
  <Override PartName="/ppt/media/image45.bin" ContentType="image/png"/>
  <Override PartName="/ppt/media/image46.bin" ContentType="image/png"/>
  <Override PartName="/ppt/media/image47.bin" ContentType="image/png"/>
  <Override PartName="/ppt/media/image48.bin" ContentType="image/png"/>
  <Override PartName="/ppt/media/image49.bin" ContentType="image/png"/>
  <Override PartName="/ppt/media/image50.bin" ContentType="image/png"/>
  <Override PartName="/ppt/media/image51.bin" ContentType="image/png"/>
  <Override PartName="/ppt/media/image52.bin" ContentType="image/png"/>
  <Override PartName="/ppt/media/image53.bin" ContentType="image/png"/>
  <Override PartName="/ppt/media/image54.bin" ContentType="image/png"/>
  <Override PartName="/ppt/media/image55.bin" ContentType="image/jpeg"/>
  <Override PartName="/ppt/media/image56.bin" ContentType="image/jpeg"/>
  <Override PartName="/ppt/media/image57.bin" ContentType="image/png"/>
  <Override PartName="/ppt/media/image58.bin" ContentType="image/png"/>
  <Override PartName="/ppt/media/image59.bin" ContentType="image/png"/>
  <Override PartName="/ppt/media/image60.bin" ContentType="image/png"/>
  <Override PartName="/ppt/media/image62.bin" ContentType="image/png"/>
  <Override PartName="/ppt/media/image63.bin" ContentType="image/png"/>
  <Override PartName="/ppt/notesSlides/notesSlide17.xml" ContentType="application/vnd.openxmlformats-officedocument.presentationml.notesSlide+xml"/>
  <Override PartName="/ppt/media/image64.bin"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9"/>
  </p:notesMasterIdLst>
  <p:sldIdLst>
    <p:sldId id="2147469249" r:id="rId2"/>
    <p:sldId id="2147469255" r:id="rId3"/>
    <p:sldId id="2147469256" r:id="rId4"/>
    <p:sldId id="2147469280" r:id="rId5"/>
    <p:sldId id="2147469266" r:id="rId6"/>
    <p:sldId id="2147469258" r:id="rId7"/>
    <p:sldId id="2147469272" r:id="rId8"/>
    <p:sldId id="2147469259" r:id="rId9"/>
    <p:sldId id="2147469260" r:id="rId10"/>
    <p:sldId id="2147469261" r:id="rId11"/>
    <p:sldId id="2147469262" r:id="rId12"/>
    <p:sldId id="2147469264" r:id="rId13"/>
    <p:sldId id="2147469270" r:id="rId14"/>
    <p:sldId id="2147469284" r:id="rId15"/>
    <p:sldId id="2147469286" r:id="rId16"/>
    <p:sldId id="2147469287" r:id="rId17"/>
    <p:sldId id="2147469263" r:id="rId18"/>
  </p:sldIdLst>
  <p:sldSz cx="12192000" cy="6858000"/>
  <p:notesSz cx="6858000" cy="9144000"/>
  <p:embeddedFontLst>
    <p:embeddedFont>
      <p:font typeface="ＭＳ Ｐゴシック" panose="020B0600070205080204" pitchFamily="34" charset="-128"/>
      <p:regular r:id="rId20"/>
    </p:embeddedFont>
    <p:embeddedFont>
      <p:font typeface="Helvetica" panose="020B0604020202020204" pitchFamily="34" charset="0"/>
      <p:regular r:id="rId21"/>
      <p:bold r:id="rId22"/>
      <p:italic r:id="rId23"/>
      <p:boldItalic r:id="rId24"/>
    </p:embeddedFont>
  </p:embeddedFontLst>
  <p:custDataLst>
    <p:tags r:id="rId2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23" autoAdjust="0"/>
    <p:restoredTop sz="80993" autoAdjust="0"/>
  </p:normalViewPr>
  <p:slideViewPr>
    <p:cSldViewPr snapToGrid="0">
      <p:cViewPr varScale="1">
        <p:scale>
          <a:sx n="67" d="100"/>
          <a:sy n="67" d="100"/>
        </p:scale>
        <p:origin x="1210" y="48"/>
      </p:cViewPr>
      <p:guideLst/>
    </p:cSldViewPr>
  </p:slideViewPr>
  <p:outlineViewPr>
    <p:cViewPr>
      <p:scale>
        <a:sx n="33" d="100"/>
        <a:sy n="33" d="100"/>
      </p:scale>
      <p:origin x="0" y="-2352"/>
    </p:cViewPr>
  </p:outlin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50E80-AE7C-4FB3-8713-92E5FD958E9F}" type="datetimeFigureOut">
              <a:rPr lang="en-US" smtClean="0"/>
              <a:t>6/29/2026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F23C65-C3FE-4215-9081-41B39A895671}" type="slidenum">
              <a:rPr lang="en-US" smtClean="0"/>
              <a:t>‹#›</a:t>
            </a:fld>
            <a:endParaRPr lang="en-US"/>
          </a:p>
        </p:txBody>
      </p:sp>
    </p:spTree>
    <p:extLst>
      <p:ext uri="{BB962C8B-B14F-4D97-AF65-F5344CB8AC3E}">
        <p14:creationId xmlns:p14="http://schemas.microsoft.com/office/powerpoint/2010/main" val="1697351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1587" rtl="0" eaLnBrk="1" fontAlgn="auto" latinLnBrk="0" hangingPunct="1">
              <a:lnSpc>
                <a:spcPct val="100000"/>
              </a:lnSpc>
              <a:spcBef>
                <a:spcPts val="0"/>
              </a:spcBef>
              <a:spcAft>
                <a:spcPts val="0"/>
              </a:spcAft>
              <a:buClrTx/>
              <a:buSzTx/>
              <a:buFontTx/>
              <a:buNone/>
              <a:tabLst/>
              <a:defRPr/>
            </a:pPr>
            <a:r>
              <a:rPr lang="en-US" b="1" i="1" u="none" dirty="0"/>
              <a:t>SLIDE INSTRUCTIONS: </a:t>
            </a:r>
            <a:r>
              <a:rPr lang="en-US" sz="1050" b="1" i="1" kern="1200" dirty="0">
                <a:solidFill>
                  <a:schemeClr val="tx1"/>
                </a:solidFill>
                <a:effectLst/>
                <a:latin typeface="Arial" panose="020B0604020202020204" pitchFamily="34" charset="0"/>
                <a:ea typeface="+mn-ea"/>
                <a:cs typeface="+mn-cs"/>
              </a:rPr>
              <a:t>Add your client’s name, the effective plan date, and open enrollment dates. </a:t>
            </a:r>
            <a:r>
              <a:rPr lang="en-US" sz="1050" b="1" i="1" u="none" kern="1200" dirty="0">
                <a:solidFill>
                  <a:schemeClr val="tx1"/>
                </a:solidFill>
                <a:effectLst/>
                <a:latin typeface="Arial" panose="020B0604020202020204" pitchFamily="34" charset="0"/>
                <a:ea typeface="+mn-ea"/>
                <a:cs typeface="+mn-cs"/>
              </a:rPr>
              <a:t>Please only use one intro slide. </a:t>
            </a:r>
            <a:endParaRPr lang="en-US" b="1" i="1" u="none" dirty="0"/>
          </a:p>
          <a:p>
            <a:pPr defTabSz="931587">
              <a:defRPr/>
            </a:pPr>
            <a:endParaRPr lang="en-US" b="1" u="sng" dirty="0"/>
          </a:p>
          <a:p>
            <a:pPr marL="0" marR="0" lvl="0" indent="0" algn="l" defTabSz="931587" rtl="0" eaLnBrk="1" fontAlgn="auto" latinLnBrk="0" hangingPunct="1">
              <a:lnSpc>
                <a:spcPct val="100000"/>
              </a:lnSpc>
              <a:spcBef>
                <a:spcPts val="0"/>
              </a:spcBef>
              <a:spcAft>
                <a:spcPts val="0"/>
              </a:spcAft>
              <a:buClrTx/>
              <a:buSzTx/>
              <a:buFontTx/>
              <a:buNone/>
              <a:tabLst/>
              <a:defRPr/>
            </a:pPr>
            <a:r>
              <a:rPr lang="en-US" sz="1050" b="1" u="sng" dirty="0"/>
              <a:t>Generic Script:</a:t>
            </a:r>
          </a:p>
          <a:p>
            <a:pPr marL="0" marR="0" lvl="0" indent="0" algn="l" defTabSz="931587" rtl="0" eaLnBrk="1" fontAlgn="auto" latinLnBrk="0" hangingPunct="1">
              <a:lnSpc>
                <a:spcPct val="100000"/>
              </a:lnSpc>
              <a:spcBef>
                <a:spcPts val="0"/>
              </a:spcBef>
              <a:spcAft>
                <a:spcPts val="0"/>
              </a:spcAft>
              <a:buClrTx/>
              <a:buSzTx/>
              <a:buFontTx/>
              <a:buNone/>
              <a:tabLst/>
              <a:defRPr/>
            </a:pPr>
            <a:r>
              <a:rPr lang="en-US" sz="1050" b="0" i="0" kern="1200" dirty="0">
                <a:solidFill>
                  <a:schemeClr val="tx1"/>
                </a:solidFill>
                <a:effectLst/>
                <a:latin typeface="Arial" panose="020B0604020202020204" pitchFamily="34" charset="0"/>
                <a:ea typeface="+mn-ea"/>
                <a:cs typeface="+mn-cs"/>
              </a:rPr>
              <a:t>Hi. I’m Morgan and I want to thank you for taking the time to learn more about your benefit offering through VSP Vision Care! At VSP, our goal is to help you see well and be well for a lifetime of good vision. Let’s take a look at the great vision benefits available to you.</a:t>
            </a:r>
            <a:endParaRPr lang="en-US" i="1" dirty="0"/>
          </a:p>
          <a:p>
            <a:pPr defTabSz="931587">
              <a:defRPr/>
            </a:pPr>
            <a:endParaRPr lang="en-US" dirty="0"/>
          </a:p>
          <a:p>
            <a:endParaRPr lang="en-PH" dirty="0"/>
          </a:p>
        </p:txBody>
      </p:sp>
    </p:spTree>
    <p:extLst>
      <p:ext uri="{BB962C8B-B14F-4D97-AF65-F5344CB8AC3E}">
        <p14:creationId xmlns:p14="http://schemas.microsoft.com/office/powerpoint/2010/main" val="30458542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342831" rtl="0" eaLnBrk="1" fontAlgn="auto" latinLnBrk="0" hangingPunct="1">
              <a:lnSpc>
                <a:spcPct val="100000"/>
              </a:lnSpc>
              <a:spcBef>
                <a:spcPts val="0"/>
              </a:spcBef>
              <a:spcAft>
                <a:spcPts val="0"/>
              </a:spcAft>
              <a:buClrTx/>
              <a:buSzTx/>
              <a:buFontTx/>
              <a:buNone/>
              <a:tabLst/>
              <a:defRPr/>
            </a:pPr>
            <a:r>
              <a:rPr lang="en-US" sz="1050" b="1" u="sng" dirty="0"/>
              <a:t>Generic Script:</a:t>
            </a:r>
          </a:p>
          <a:p>
            <a:r>
              <a:rPr lang="en-US" sz="1200" kern="1200" dirty="0">
                <a:solidFill>
                  <a:schemeClr val="tx1"/>
                </a:solidFill>
                <a:effectLst/>
                <a:latin typeface="+mn-lt"/>
                <a:ea typeface="+mn-ea"/>
                <a:cs typeface="+mn-cs"/>
              </a:rPr>
              <a:t>We understand you have a lot of choices to make during open enrollment, so we’ll make this simple. Why enroll in a vision plan with VSP?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Vision care is essential to your overall health  - signs of more than 270 health conditions can be detected by an eye doctor during an eye exam so it’s important it’s on your wellness checklist.​​</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You get savings that really stack up – great everyday savings on eye</a:t>
            </a:r>
            <a:r>
              <a:rPr lang="en-US" sz="1200" u="sng"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care and eyewear, plus loads of extras so you can save all year long.​​</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You can choose high quality care from our huge network of private practice and retail chain locations. Plus, you can shop online on </a:t>
            </a:r>
            <a:r>
              <a:rPr lang="en-US" sz="1200" kern="1200" dirty="0" err="1">
                <a:solidFill>
                  <a:schemeClr val="tx1"/>
                </a:solidFill>
                <a:effectLst/>
                <a:latin typeface="+mn-lt"/>
                <a:ea typeface="+mn-ea"/>
                <a:cs typeface="+mn-cs"/>
              </a:rPr>
              <a:t>Eyeconic</a:t>
            </a:r>
            <a:r>
              <a:rPr lang="en-US" sz="12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Founded by doctors focused on you. Your well-being is at the heart of everything we do.​</a:t>
            </a:r>
          </a:p>
          <a:p>
            <a:endParaRPr lang="en-US" dirty="0"/>
          </a:p>
        </p:txBody>
      </p:sp>
    </p:spTree>
    <p:extLst>
      <p:ext uri="{BB962C8B-B14F-4D97-AF65-F5344CB8AC3E}">
        <p14:creationId xmlns:p14="http://schemas.microsoft.com/office/powerpoint/2010/main" val="2446038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342831" rtl="0" eaLnBrk="1" fontAlgn="auto" latinLnBrk="0" hangingPunct="1">
              <a:lnSpc>
                <a:spcPct val="100000"/>
              </a:lnSpc>
              <a:spcBef>
                <a:spcPts val="0"/>
              </a:spcBef>
              <a:spcAft>
                <a:spcPts val="0"/>
              </a:spcAft>
              <a:buClrTx/>
              <a:buSzTx/>
              <a:buFontTx/>
              <a:buNone/>
              <a:tabLst/>
              <a:defRPr/>
            </a:pPr>
            <a:r>
              <a:rPr lang="en-US" sz="1050" b="1" u="sng" dirty="0"/>
              <a:t>Generic Script:</a:t>
            </a:r>
          </a:p>
          <a:p>
            <a:r>
              <a:rPr lang="en-US" sz="1200" kern="1200" dirty="0">
                <a:solidFill>
                  <a:schemeClr val="tx1"/>
                </a:solidFill>
                <a:effectLst/>
                <a:latin typeface="+mn-lt"/>
                <a:ea typeface="+mn-ea"/>
                <a:cs typeface="+mn-cs"/>
              </a:rPr>
              <a:t>On the last slide we mentioned that vision care is essential. Why is that?​</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It’s the only non-invasive way to view your blood vessels.​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That’s how your eye doctor can detect signs of over 270 health conditions during an eye exam.​</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And in some cases, an eye doctor can be the first to detect signs of certain conditions, like diabetes.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Even if you don’t wear glasses now, your vision can change from year to year.​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We all deserve healthy eyes. Prioritize your and your family’s eye health and wellness and enroll in vision coverage today!</a:t>
            </a:r>
          </a:p>
        </p:txBody>
      </p:sp>
    </p:spTree>
    <p:extLst>
      <p:ext uri="{BB962C8B-B14F-4D97-AF65-F5344CB8AC3E}">
        <p14:creationId xmlns:p14="http://schemas.microsoft.com/office/powerpoint/2010/main" val="3173311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800" b="1" u="sng" dirty="0"/>
              <a:t>Instructions</a:t>
            </a:r>
            <a:r>
              <a:rPr lang="en-US" sz="800" dirty="0"/>
              <a:t>: </a:t>
            </a:r>
            <a:r>
              <a:rPr lang="en-US" sz="300" dirty="0"/>
              <a:t>Use this slide if your plan does not have EasyOptions. </a:t>
            </a:r>
            <a:r>
              <a:rPr lang="en-US" sz="800" dirty="0">
                <a:effectLst/>
              </a:rPr>
              <a:t>Please update Progressive dollar amounts if your plan is not a Choice plan.</a:t>
            </a:r>
            <a:endParaRPr lang="en-US" sz="300" dirty="0"/>
          </a:p>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endParaRPr lang="en-US" sz="800" b="1" u="sng" dirty="0"/>
          </a:p>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800" b="1" u="sng" dirty="0"/>
              <a:t>Generic Script:</a:t>
            </a: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dirty="0">
                <a:effectLst/>
                <a:latin typeface="Arial" panose="020B0604020202020204" pitchFamily="34" charset="0"/>
                <a:ea typeface="Calibri" panose="020F0502020204030204" pitchFamily="34" charset="0"/>
                <a:cs typeface="Arial" panose="020B0604020202020204" pitchFamily="34" charset="0"/>
              </a:rPr>
              <a:t>Your plan already covers the essentials, but if you want even more savings and enhanced coverage options, upgrade your plan during open enrollment!</a:t>
            </a:r>
            <a:r>
              <a:rPr lang="en-US" sz="2800" dirty="0"/>
              <a:t> Here's a snapshot of your plan options. </a:t>
            </a:r>
            <a:endParaRPr lang="en-US" dirty="0"/>
          </a:p>
        </p:txBody>
      </p:sp>
    </p:spTree>
    <p:extLst>
      <p:ext uri="{BB962C8B-B14F-4D97-AF65-F5344CB8AC3E}">
        <p14:creationId xmlns:p14="http://schemas.microsoft.com/office/powerpoint/2010/main" val="2810409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050" b="1" i="1">
                <a:solidFill>
                  <a:srgbClr val="000000"/>
                </a:solidFill>
                <a:effectLst/>
              </a:rPr>
              <a:t>SLIDE INSTRUCTIONS: Delete this slide if your client does not offer </a:t>
            </a:r>
            <a:r>
              <a:rPr lang="en-US" sz="1050" b="1" i="1" err="1">
                <a:solidFill>
                  <a:srgbClr val="000000"/>
                </a:solidFill>
                <a:effectLst/>
              </a:rPr>
              <a:t>LightCare</a:t>
            </a:r>
            <a:r>
              <a:rPr lang="en-US" sz="1050" b="1" i="1">
                <a:solidFill>
                  <a:srgbClr val="000000"/>
                </a:solidFill>
                <a:effectLst/>
              </a:rPr>
              <a:t>.  </a:t>
            </a:r>
            <a:endParaRPr lang="en-US" sz="900" b="1" i="1">
              <a:solidFill>
                <a:srgbClr val="000000"/>
              </a:solidFill>
              <a:effectLst/>
            </a:endParaRPr>
          </a:p>
          <a:p>
            <a:pPr algn="l" rtl="0" fontAlgn="base"/>
            <a:r>
              <a:rPr lang="en-US" sz="1050">
                <a:solidFill>
                  <a:srgbClr val="000000"/>
                </a:solidFill>
                <a:effectLst/>
              </a:rPr>
              <a:t> </a:t>
            </a:r>
            <a:endParaRPr lang="en-US" sz="900">
              <a:solidFill>
                <a:srgbClr val="000000"/>
              </a:solidFill>
              <a:effectLst/>
            </a:endParaRPr>
          </a:p>
          <a:p>
            <a:pPr algn="l" rtl="0" fontAlgn="base"/>
            <a:r>
              <a:rPr lang="en-US" sz="1050" b="1" u="sng">
                <a:solidFill>
                  <a:srgbClr val="000000"/>
                </a:solidFill>
                <a:effectLst/>
              </a:rPr>
              <a:t>Generic Script:</a:t>
            </a:r>
            <a:r>
              <a:rPr lang="en-US" sz="1050" b="1">
                <a:solidFill>
                  <a:srgbClr val="000000"/>
                </a:solidFill>
                <a:effectLst/>
              </a:rPr>
              <a:t> </a:t>
            </a:r>
            <a:endParaRPr lang="en-US" sz="900" b="1">
              <a:solidFill>
                <a:srgbClr val="000000"/>
              </a:solidFill>
              <a:effectLst/>
            </a:endParaRPr>
          </a:p>
          <a:p>
            <a:pPr algn="l" rtl="0" fontAlgn="base"/>
            <a:r>
              <a:rPr lang="en-US" sz="1050" b="0" i="0">
                <a:solidFill>
                  <a:srgbClr val="000000"/>
                </a:solidFill>
                <a:effectLst/>
              </a:rPr>
              <a:t>With VSP </a:t>
            </a:r>
            <a:r>
              <a:rPr lang="en-US" sz="1050" b="0" i="0" err="1">
                <a:solidFill>
                  <a:srgbClr val="000000"/>
                </a:solidFill>
                <a:effectLst/>
              </a:rPr>
              <a:t>LightCare</a:t>
            </a:r>
            <a:r>
              <a:rPr lang="en-US" sz="1050" b="0" i="0">
                <a:solidFill>
                  <a:srgbClr val="000000"/>
                </a:solidFill>
                <a:effectLst/>
              </a:rPr>
              <a:t>, it’s easy to defend your eyes from the sun’s ultraviolet rays or from blue light from screens. And you don’t even need a prescription.</a:t>
            </a:r>
          </a:p>
          <a:p>
            <a:pPr marL="171450" marR="0" lvl="0" indent="-171450" algn="l" defTabSz="34283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50" b="0" i="0">
                <a:solidFill>
                  <a:srgbClr val="000000"/>
                </a:solidFill>
                <a:effectLst/>
              </a:rPr>
              <a:t>Simply visit your VSP network doctor and choose ready-made blue light-filtering glasses or sunglasses instead of prescription glasses.</a:t>
            </a:r>
          </a:p>
          <a:p>
            <a:pPr marL="171450" marR="0" lvl="0" indent="-171450" algn="l" defTabSz="34283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50" b="0" i="0">
                <a:solidFill>
                  <a:srgbClr val="000000"/>
                </a:solidFill>
                <a:effectLst/>
              </a:rPr>
              <a:t>This is an especially good option for parents with children who don’t need corrective lenses.</a:t>
            </a:r>
          </a:p>
          <a:p>
            <a:pPr marL="171450" indent="-171450">
              <a:buFont typeface="Arial" panose="020B0604020202020204" pitchFamily="34" charset="0"/>
              <a:buChar char="•"/>
            </a:pPr>
            <a:endParaRPr lang="en-US" sz="1050"/>
          </a:p>
        </p:txBody>
      </p:sp>
    </p:spTree>
    <p:extLst>
      <p:ext uri="{BB962C8B-B14F-4D97-AF65-F5344CB8AC3E}">
        <p14:creationId xmlns:p14="http://schemas.microsoft.com/office/powerpoint/2010/main" val="7844287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b="1" i="1" u="none" dirty="0"/>
              <a:t>SLIDE INSTRUCTIONS: </a:t>
            </a:r>
            <a:r>
              <a:rPr lang="en-US" sz="1050" b="1" i="1" u="none" kern="1200" dirty="0">
                <a:solidFill>
                  <a:schemeClr val="tx1"/>
                </a:solidFill>
                <a:effectLst/>
                <a:latin typeface="Arial"/>
                <a:cs typeface="Arial"/>
              </a:rPr>
              <a:t>If your client has Extra $20, please delete the Additional $50 slide.</a:t>
            </a:r>
          </a:p>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br>
              <a:rPr lang="en-US" sz="800" b="1" u="sng" dirty="0">
                <a:cs typeface="+mn-lt"/>
              </a:rPr>
            </a:br>
            <a:r>
              <a:rPr lang="en-US" sz="800" b="1" u="sng" dirty="0"/>
              <a:t>Generic Script:</a:t>
            </a:r>
          </a:p>
          <a:p>
            <a:r>
              <a:rPr lang="en-US" sz="1200" kern="1200" dirty="0">
                <a:solidFill>
                  <a:schemeClr val="tx1"/>
                </a:solidFill>
                <a:effectLst/>
                <a:latin typeface="+mn-lt"/>
                <a:ea typeface="+mn-ea"/>
                <a:cs typeface="+mn-cs"/>
              </a:rPr>
              <a:t>You’ve seen the everyday savings built into your VSP plan. Now let’s take a look at ways you can stack your savings.​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50% off additional pairs of glasses and sunglasses at Visionworks​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Prefer to shop online? VSP members save an average of $300 at </a:t>
            </a:r>
            <a:r>
              <a:rPr lang="en-US" sz="1200" kern="1200" dirty="0" err="1">
                <a:solidFill>
                  <a:schemeClr val="tx1"/>
                </a:solidFill>
                <a:effectLst/>
                <a:latin typeface="+mn-lt"/>
                <a:ea typeface="+mn-ea"/>
                <a:cs typeface="+mn-cs"/>
              </a:rPr>
              <a:t>Eyeconic</a:t>
            </a:r>
            <a:r>
              <a:rPr lang="en-US" sz="1200" kern="1200" dirty="0">
                <a:solidFill>
                  <a:schemeClr val="tx1"/>
                </a:solidFill>
                <a:effectLst/>
                <a:latin typeface="+mn-lt"/>
                <a:ea typeface="+mn-ea"/>
                <a:cs typeface="+mn-cs"/>
              </a:rPr>
              <a:t> – plus free shipping and returns.​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How about an Extra $20 to save on Featured Frame Brands?​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Plus, VSP members have access to VSP Member Extras like 60% off a pair of hearing aids from </a:t>
            </a:r>
            <a:r>
              <a:rPr lang="en-US" sz="1200" kern="1200" dirty="0" err="1">
                <a:solidFill>
                  <a:schemeClr val="tx1"/>
                </a:solidFill>
                <a:effectLst/>
                <a:latin typeface="+mn-lt"/>
                <a:ea typeface="+mn-ea"/>
                <a:cs typeface="+mn-cs"/>
              </a:rPr>
              <a:t>TruHearing</a:t>
            </a:r>
            <a:r>
              <a:rPr lang="en-US" sz="1200" kern="1200" dirty="0">
                <a:solidFill>
                  <a:schemeClr val="tx1"/>
                </a:solidFill>
                <a:effectLst/>
                <a:latin typeface="+mn-lt"/>
                <a:ea typeface="+mn-ea"/>
                <a:cs typeface="+mn-cs"/>
              </a:rPr>
              <a:t> and so much more.</a:t>
            </a:r>
          </a:p>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endParaRPr lang="en-US" b="0" i="0" u="none" dirty="0"/>
          </a:p>
          <a:p>
            <a:endParaRPr lang="en-PH" dirty="0"/>
          </a:p>
        </p:txBody>
      </p:sp>
    </p:spTree>
    <p:extLst>
      <p:ext uri="{BB962C8B-B14F-4D97-AF65-F5344CB8AC3E}">
        <p14:creationId xmlns:p14="http://schemas.microsoft.com/office/powerpoint/2010/main" val="2866132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342831" rtl="0" eaLnBrk="1" fontAlgn="auto" latinLnBrk="0" hangingPunct="1">
              <a:lnSpc>
                <a:spcPct val="100000"/>
              </a:lnSpc>
              <a:spcBef>
                <a:spcPts val="0"/>
              </a:spcBef>
              <a:spcAft>
                <a:spcPts val="0"/>
              </a:spcAft>
              <a:buClrTx/>
              <a:buSzTx/>
              <a:buFontTx/>
              <a:buNone/>
              <a:tabLst/>
              <a:defRPr/>
            </a:pPr>
            <a:r>
              <a:rPr lang="en-US" sz="1800" dirty="0">
                <a:effectLst/>
                <a:ea typeface="Times New Roman" panose="02020603050405020304" pitchFamily="18" charset="0"/>
              </a:rPr>
              <a:t>SLIDE INSTRUCTIONS: This is the Modern </a:t>
            </a:r>
            <a:r>
              <a:rPr lang="en-US" sz="1800" dirty="0" err="1">
                <a:effectLst/>
                <a:ea typeface="Times New Roman" panose="02020603050405020304" pitchFamily="18" charset="0"/>
              </a:rPr>
              <a:t>ProTEC</a:t>
            </a:r>
            <a:r>
              <a:rPr lang="en-US" sz="1800" dirty="0">
                <a:effectLst/>
                <a:ea typeface="Times New Roman" panose="02020603050405020304" pitchFamily="18" charset="0"/>
              </a:rPr>
              <a:t> information. If the client does not have an eye exam included in their plan, remove the first bullet point. </a:t>
            </a:r>
            <a:endParaRPr lang="en-US" sz="1800" b="1" i="1" dirty="0">
              <a:effectLst/>
              <a:ea typeface="Calibri" panose="020F0502020204030204" pitchFamily="34" charset="0"/>
            </a:endParaRPr>
          </a:p>
          <a:p>
            <a:pPr marL="0" marR="0" lvl="0" indent="0" algn="l" defTabSz="342831" rtl="0" eaLnBrk="1" fontAlgn="auto" latinLnBrk="0" hangingPunct="1">
              <a:lnSpc>
                <a:spcPct val="100000"/>
              </a:lnSpc>
              <a:spcBef>
                <a:spcPts val="0"/>
              </a:spcBef>
              <a:spcAft>
                <a:spcPts val="0"/>
              </a:spcAft>
              <a:buClrTx/>
              <a:buSzTx/>
              <a:buFontTx/>
              <a:buNone/>
              <a:tabLst/>
              <a:defRPr/>
            </a:pPr>
            <a:endParaRPr lang="en-US" altLang="en-US" sz="1050" b="1" u="sng" dirty="0">
              <a:ea typeface="ＭＳ Ｐゴシック" pitchFamily="34" charset="-128"/>
            </a:endParaRPr>
          </a:p>
          <a:p>
            <a:pPr marL="0" marR="0" lvl="0" indent="0" algn="l" defTabSz="342831" rtl="0" eaLnBrk="1" fontAlgn="auto" latinLnBrk="0" hangingPunct="1">
              <a:lnSpc>
                <a:spcPct val="100000"/>
              </a:lnSpc>
              <a:spcBef>
                <a:spcPts val="0"/>
              </a:spcBef>
              <a:spcAft>
                <a:spcPts val="0"/>
              </a:spcAft>
              <a:buClrTx/>
              <a:buSzTx/>
              <a:buFontTx/>
              <a:buNone/>
              <a:tabLst/>
              <a:defRPr/>
            </a:pPr>
            <a:r>
              <a:rPr lang="en-US" altLang="en-US" sz="1050" b="1" u="sng" dirty="0">
                <a:ea typeface="ＭＳ Ｐゴシック" pitchFamily="34" charset="-128"/>
              </a:rPr>
              <a:t>Generic Script: </a:t>
            </a:r>
          </a:p>
          <a:p>
            <a:pPr marL="0" marR="0" lvl="0" indent="0" algn="l" defTabSz="342831"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ea typeface="Calibri" panose="020F0502020204030204" pitchFamily="34" charset="0"/>
              </a:rPr>
              <a:t>Each year 20,000 eye injuries occur in the workplace. 90% of job-related injuries are preventable by wearing protective eyewear. Protect your eyes with the </a:t>
            </a:r>
            <a:r>
              <a:rPr lang="en-US" sz="1800" dirty="0" err="1">
                <a:effectLst/>
                <a:latin typeface="Arial" panose="020B0604020202020204" pitchFamily="34" charset="0"/>
                <a:ea typeface="Calibri" panose="020F0502020204030204" pitchFamily="34" charset="0"/>
              </a:rPr>
              <a:t>ProTec</a:t>
            </a:r>
            <a:r>
              <a:rPr lang="en-US" sz="1800" dirty="0">
                <a:effectLst/>
                <a:latin typeface="Arial" panose="020B0604020202020204" pitchFamily="34" charset="0"/>
                <a:ea typeface="Calibri" panose="020F0502020204030204" pitchFamily="34" charset="0"/>
              </a:rPr>
              <a:t> Safety Plan. </a:t>
            </a:r>
            <a:r>
              <a:rPr lang="en-US" sz="1800" dirty="0">
                <a:solidFill>
                  <a:srgbClr val="333333"/>
                </a:solidFill>
                <a:effectLst/>
                <a:latin typeface="Aptos" panose="020B0004020202020204" pitchFamily="34" charset="0"/>
                <a:ea typeface="Aptos" panose="020B0004020202020204" pitchFamily="34" charset="0"/>
                <a:cs typeface="Arial" panose="020B0604020202020204" pitchFamily="34" charset="0"/>
              </a:rPr>
              <a:t>Prescription ANSI-certified safety lenses and frames are fully covered when you choose a frame from the </a:t>
            </a:r>
            <a:r>
              <a:rPr lang="en-US" sz="1800" dirty="0" err="1">
                <a:solidFill>
                  <a:srgbClr val="333333"/>
                </a:solidFill>
                <a:effectLst/>
                <a:latin typeface="Aptos" panose="020B0004020202020204" pitchFamily="34" charset="0"/>
                <a:ea typeface="Aptos" panose="020B0004020202020204" pitchFamily="34" charset="0"/>
                <a:cs typeface="Arial" panose="020B0604020202020204" pitchFamily="34" charset="0"/>
              </a:rPr>
              <a:t>ProTec</a:t>
            </a:r>
            <a:r>
              <a:rPr lang="en-US" sz="1800" dirty="0">
                <a:solidFill>
                  <a:srgbClr val="333333"/>
                </a:solidFill>
                <a:effectLst/>
                <a:latin typeface="Aptos" panose="020B0004020202020204" pitchFamily="34" charset="0"/>
                <a:ea typeface="Aptos" panose="020B0004020202020204" pitchFamily="34" charset="0"/>
                <a:cs typeface="Arial" panose="020B0604020202020204" pitchFamily="34" charset="0"/>
              </a:rPr>
              <a:t> Eyewear collection or any safety frame at a Visionworks location.</a:t>
            </a:r>
            <a:br>
              <a:rPr lang="en-US" sz="1800" dirty="0">
                <a:effectLst/>
                <a:latin typeface="Arial" panose="020B0604020202020204" pitchFamily="34" charset="0"/>
                <a:ea typeface="Calibri" panose="020F0502020204030204" pitchFamily="34" charset="0"/>
              </a:rPr>
            </a:br>
            <a:endParaRPr kumimoji="0" lang="en-US" sz="105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342831" rtl="0" eaLnBrk="1" fontAlgn="auto" latinLnBrk="0" hangingPunct="1">
              <a:lnSpc>
                <a:spcPct val="100000"/>
              </a:lnSpc>
              <a:spcBef>
                <a:spcPts val="0"/>
              </a:spcBef>
              <a:spcAft>
                <a:spcPts val="0"/>
              </a:spcAft>
              <a:buClrTx/>
              <a:buSzTx/>
              <a:buFontTx/>
              <a:buNone/>
              <a:tabLst/>
              <a:defRPr/>
            </a:pPr>
            <a:r>
              <a:rPr kumimoji="0" lang="en-US" sz="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*EyeSmart.org, Eye Health Information from the American Academy of Ophthalmology; January 2021</a:t>
            </a:r>
          </a:p>
          <a:p>
            <a:pPr marL="0" marR="0" lvl="0" indent="0" algn="l" defTabSz="342831" rtl="0" eaLnBrk="1" fontAlgn="auto" latinLnBrk="0" hangingPunct="1">
              <a:lnSpc>
                <a:spcPct val="100000"/>
              </a:lnSpc>
              <a:spcBef>
                <a:spcPts val="0"/>
              </a:spcBef>
              <a:spcAft>
                <a:spcPts val="0"/>
              </a:spcAft>
              <a:buClrTx/>
              <a:buSzTx/>
              <a:buFontTx/>
              <a:buNone/>
              <a:tabLst/>
              <a:defRPr/>
            </a:pPr>
            <a:endParaRPr lang="en-US" sz="1050" dirty="0">
              <a:effectLst/>
              <a:ea typeface="Calibri" panose="020F0502020204030204" pitchFamily="34" charset="0"/>
              <a:cs typeface="Arial" panose="020B0604020202020204" pitchFamily="34" charset="0"/>
            </a:endParaRPr>
          </a:p>
          <a:p>
            <a:endParaRPr lang="en-US" dirty="0"/>
          </a:p>
          <a:p>
            <a:endParaRPr lang="en-US" dirty="0"/>
          </a:p>
          <a:p>
            <a:endParaRPr lang="en-US" dirty="0"/>
          </a:p>
          <a:p>
            <a:endParaRPr lang="en-PH" dirty="0"/>
          </a:p>
        </p:txBody>
      </p:sp>
    </p:spTree>
    <p:extLst>
      <p:ext uri="{BB962C8B-B14F-4D97-AF65-F5344CB8AC3E}">
        <p14:creationId xmlns:p14="http://schemas.microsoft.com/office/powerpoint/2010/main" val="1148910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3200" b="1" u="sng" dirty="0"/>
              <a:t>Generic Script:</a:t>
            </a:r>
          </a:p>
          <a:p>
            <a:r>
              <a:rPr lang="en-US" sz="1200" kern="1200" dirty="0">
                <a:solidFill>
                  <a:schemeClr val="tx1"/>
                </a:solidFill>
                <a:effectLst/>
                <a:highlight>
                  <a:srgbClr val="00FFFF"/>
                </a:highlight>
                <a:latin typeface="+mn-lt"/>
                <a:ea typeface="+mn-ea"/>
                <a:cs typeface="+mn-cs"/>
              </a:rPr>
              <a:t>With VSP, it's easy to find the care and eyewear that's right for you.​</a:t>
            </a:r>
          </a:p>
          <a:p>
            <a:pPr marL="171450" lvl="0" indent="-171450">
              <a:buFont typeface="Arial" panose="020B0604020202020204" pitchFamily="34" charset="0"/>
              <a:buChar char="•"/>
            </a:pPr>
            <a:r>
              <a:rPr lang="en-US" sz="1200" kern="1200" dirty="0">
                <a:solidFill>
                  <a:schemeClr val="tx1"/>
                </a:solidFill>
                <a:effectLst/>
                <a:highlight>
                  <a:srgbClr val="00FFFF"/>
                </a:highlight>
                <a:latin typeface="+mn-lt"/>
                <a:ea typeface="+mn-ea"/>
                <a:cs typeface="+mn-cs"/>
              </a:rPr>
              <a:t>Choose from thousands of in-network locations, including private practice doctors and retail chains.​</a:t>
            </a:r>
          </a:p>
          <a:p>
            <a:pPr marL="171450" lvl="0" indent="-171450">
              <a:buFont typeface="Arial" panose="020B0604020202020204" pitchFamily="34" charset="0"/>
              <a:buChar char="•"/>
            </a:pPr>
            <a:r>
              <a:rPr lang="en-US" sz="1200" kern="1200" dirty="0">
                <a:solidFill>
                  <a:schemeClr val="tx1"/>
                </a:solidFill>
                <a:effectLst/>
                <a:highlight>
                  <a:srgbClr val="00FFFF"/>
                </a:highlight>
                <a:latin typeface="+mn-lt"/>
                <a:ea typeface="+mn-ea"/>
                <a:cs typeface="+mn-cs"/>
              </a:rPr>
              <a:t>If you prefer to shop online, </a:t>
            </a:r>
            <a:r>
              <a:rPr lang="en-US" sz="1200" kern="1200" dirty="0" err="1">
                <a:solidFill>
                  <a:schemeClr val="tx1"/>
                </a:solidFill>
                <a:effectLst/>
                <a:highlight>
                  <a:srgbClr val="00FFFF"/>
                </a:highlight>
                <a:latin typeface="+mn-lt"/>
                <a:ea typeface="+mn-ea"/>
                <a:cs typeface="+mn-cs"/>
              </a:rPr>
              <a:t>Eyeconic</a:t>
            </a:r>
            <a:r>
              <a:rPr lang="en-US" sz="1200" kern="1200" dirty="0">
                <a:solidFill>
                  <a:schemeClr val="tx1"/>
                </a:solidFill>
                <a:effectLst/>
                <a:highlight>
                  <a:srgbClr val="00FFFF"/>
                </a:highlight>
                <a:latin typeface="+mn-lt"/>
                <a:ea typeface="+mn-ea"/>
                <a:cs typeface="+mn-cs"/>
              </a:rPr>
              <a:t> is the in-network online eyewear store for VSP members.​</a:t>
            </a:r>
          </a:p>
          <a:p>
            <a:pPr marL="171450" lvl="0" indent="-171450">
              <a:buFont typeface="Arial" panose="020B0604020202020204" pitchFamily="34" charset="0"/>
              <a:buChar char="•"/>
            </a:pPr>
            <a:r>
              <a:rPr lang="en-US" sz="1200" kern="1200" dirty="0">
                <a:solidFill>
                  <a:schemeClr val="tx1"/>
                </a:solidFill>
                <a:effectLst/>
                <a:highlight>
                  <a:srgbClr val="00FFFF"/>
                </a:highlight>
                <a:latin typeface="+mn-lt"/>
                <a:ea typeface="+mn-ea"/>
                <a:cs typeface="+mn-cs"/>
              </a:rPr>
              <a:t>And your benefits go further when you visit a Premier Edge location. There you'll get access to rebates, advanced exam technology like digital retinal imaging, and the Premier Edge Promise – a worry-free eyewear guarantee.</a:t>
            </a:r>
          </a:p>
          <a:p>
            <a:pPr defTabSz="914217">
              <a:spcBef>
                <a:spcPts val="1200"/>
              </a:spcBef>
              <a:defRPr/>
            </a:pPr>
            <a:endParaRPr lang="en-US" dirty="0"/>
          </a:p>
          <a:p>
            <a:pPr defTabSz="914217">
              <a:spcBef>
                <a:spcPts val="1200"/>
              </a:spcBef>
              <a:buFont typeface="Arial" panose="020B0604020202020204" pitchFamily="34" charset="0"/>
              <a:defRPr/>
            </a:pPr>
            <a:r>
              <a:rPr lang="en-US" sz="4800" b="1" i="0" u="none" dirty="0"/>
              <a:t>Disclaimer: </a:t>
            </a:r>
            <a:r>
              <a:rPr lang="en-US" dirty="0"/>
              <a:t>Availability of VSP Premier Edge may vary</a:t>
            </a:r>
            <a:r>
              <a:rPr lang="en-US" sz="3200" dirty="0">
                <a:latin typeface="Calibri"/>
                <a:ea typeface="Calibri"/>
                <a:cs typeface="Calibri"/>
              </a:rPr>
              <a:t>.</a:t>
            </a:r>
            <a:r>
              <a:rPr lang="en-US" sz="3200" i="0" dirty="0">
                <a:effectLst/>
                <a:latin typeface="Calibri"/>
                <a:ea typeface="Calibri"/>
                <a:cs typeface="Calibri"/>
              </a:rPr>
              <a:t> </a:t>
            </a:r>
            <a:r>
              <a:rPr lang="en-US" sz="3200" i="0" dirty="0">
                <a:effectLst/>
                <a:latin typeface="Aptos"/>
              </a:rPr>
              <a:t>Worry-free guarantee covers broken/damaged glasses or a prescription change within 12 months, or a style change within 100 days. Restrictions may apply; visit </a:t>
            </a:r>
            <a:r>
              <a:rPr lang="en-US" sz="3200" dirty="0">
                <a:latin typeface="Aptos"/>
              </a:rPr>
              <a:t>https://www.vsp.com/offers/premier-edge-offers/glasses-and-sunglasses/Premier-Edge-Promise </a:t>
            </a:r>
            <a:r>
              <a:rPr lang="en-US" sz="3200" i="0" dirty="0">
                <a:effectLst/>
                <a:latin typeface="Aptos"/>
              </a:rPr>
              <a:t>for terms and conditions.</a:t>
            </a:r>
            <a:endParaRPr lang="en-US" sz="4800" b="0" i="0" u="none" dirty="0">
              <a:latin typeface="Aptos"/>
            </a:endParaRPr>
          </a:p>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endParaRPr lang="en-US" sz="3200" b="1" u="sng" dirty="0"/>
          </a:p>
        </p:txBody>
      </p:sp>
    </p:spTree>
    <p:extLst>
      <p:ext uri="{BB962C8B-B14F-4D97-AF65-F5344CB8AC3E}">
        <p14:creationId xmlns:p14="http://schemas.microsoft.com/office/powerpoint/2010/main" val="1075778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8136">
              <a:defRPr/>
            </a:pPr>
            <a:r>
              <a:rPr lang="en-US" sz="1050" b="1" u="sng"/>
              <a:t>Generic Script:</a:t>
            </a:r>
          </a:p>
          <a:p>
            <a:pPr marL="0" marR="0">
              <a:lnSpc>
                <a:spcPct val="107000"/>
              </a:lnSpc>
              <a:spcBef>
                <a:spcPts val="0"/>
              </a:spcBef>
              <a:spcAft>
                <a:spcPts val="800"/>
              </a:spcAft>
            </a:pPr>
            <a:r>
              <a:rPr lang="en-US" sz="1800">
                <a:solidFill>
                  <a:srgbClr val="000000"/>
                </a:solidFill>
                <a:effectLst/>
                <a:latin typeface="Arial"/>
                <a:ea typeface="Calibri"/>
                <a:cs typeface="Arial"/>
              </a:rPr>
              <a:t>As a VSP-owned company, </a:t>
            </a:r>
            <a:r>
              <a:rPr lang="en-US" sz="1800" err="1">
                <a:solidFill>
                  <a:srgbClr val="000000"/>
                </a:solidFill>
                <a:effectLst/>
                <a:latin typeface="Arial"/>
                <a:ea typeface="Calibri"/>
                <a:cs typeface="Arial"/>
              </a:rPr>
              <a:t>Eyeconic</a:t>
            </a:r>
            <a:r>
              <a:rPr lang="en-US" sz="1800">
                <a:solidFill>
                  <a:srgbClr val="000000"/>
                </a:solidFill>
                <a:effectLst/>
                <a:latin typeface="Arial"/>
                <a:ea typeface="Calibri"/>
                <a:cs typeface="Arial"/>
              </a:rPr>
              <a:t> is the only website that seamlessly connects VSP vision benefits to a members’ account. By applying your vision benefits, you see savings in real time. Save time and money on eyewear with a few easy clicks. </a:t>
            </a:r>
          </a:p>
          <a:p>
            <a:pPr marL="0" marR="0">
              <a:lnSpc>
                <a:spcPct val="107000"/>
              </a:lnSpc>
              <a:spcBef>
                <a:spcPts val="0"/>
              </a:spcBef>
              <a:spcAft>
                <a:spcPts val="800"/>
              </a:spcAft>
            </a:pPr>
            <a:endParaRPr lang="en-US" sz="1050" b="0" i="0" kern="1200">
              <a:solidFill>
                <a:schemeClr val="tx1"/>
              </a:solidFill>
              <a:effectLst/>
              <a:latin typeface="Arial" panose="020B0604020202020204" pitchFamily="34" charset="0"/>
              <a:ea typeface="+mn-ea"/>
              <a:cs typeface="+mn-cs"/>
            </a:endParaRPr>
          </a:p>
          <a:p>
            <a:r>
              <a:rPr lang="en-US" sz="1050" b="0" i="0" kern="1200">
                <a:solidFill>
                  <a:schemeClr val="tx1"/>
                </a:solidFill>
                <a:effectLst/>
                <a:latin typeface="Arial" panose="020B0604020202020204" pitchFamily="34" charset="0"/>
                <a:ea typeface="+mn-ea"/>
                <a:cs typeface="+mn-cs"/>
              </a:rPr>
              <a:t>1. Connect your vision insurance </a:t>
            </a:r>
          </a:p>
          <a:p>
            <a:r>
              <a:rPr lang="en-US" sz="1050" b="0" i="0" kern="1200">
                <a:solidFill>
                  <a:schemeClr val="tx1"/>
                </a:solidFill>
                <a:effectLst/>
                <a:latin typeface="Arial" panose="020B0604020202020204" pitchFamily="34" charset="0"/>
                <a:ea typeface="+mn-ea"/>
                <a:cs typeface="+mn-cs"/>
              </a:rPr>
              <a:t>2. Select your product </a:t>
            </a:r>
          </a:p>
          <a:p>
            <a:r>
              <a:rPr lang="en-US" sz="1050" b="0" i="0" kern="1200">
                <a:solidFill>
                  <a:schemeClr val="tx1"/>
                </a:solidFill>
                <a:effectLst/>
                <a:latin typeface="Arial"/>
                <a:cs typeface="Arial"/>
              </a:rPr>
              <a:t>3. Upload your prescription or provide your doctors contact information and we’ll take care of the rest.</a:t>
            </a:r>
          </a:p>
          <a:p>
            <a:endParaRPr lang="en-US" sz="1050" b="0" i="0" kern="1200">
              <a:solidFill>
                <a:schemeClr val="tx1"/>
              </a:solidFill>
              <a:effectLst/>
              <a:latin typeface="Arial"/>
              <a:cs typeface="Arial"/>
            </a:endParaRPr>
          </a:p>
          <a:p>
            <a:r>
              <a:rPr lang="en-US" err="1"/>
              <a:t>Eyeconic</a:t>
            </a:r>
            <a:r>
              <a:rPr lang="en-US"/>
              <a:t> offers a variety of well-known name brands and contact lenses. Choose from over 70 eyewear brands and over 1600 styles.</a:t>
            </a:r>
          </a:p>
          <a:p>
            <a:endParaRPr lang="en-US" sz="1050" b="0" i="0" kern="1200">
              <a:solidFill>
                <a:schemeClr val="tx1"/>
              </a:solidFill>
              <a:effectLst/>
              <a:latin typeface="Arial"/>
              <a:cs typeface="Arial"/>
            </a:endParaRPr>
          </a:p>
          <a:p>
            <a:endParaRPr lang="en-US">
              <a:latin typeface="Aptos" panose="02110004020202020204"/>
              <a:cs typeface="Arial"/>
            </a:endParaRPr>
          </a:p>
          <a:p>
            <a:endParaRPr lang="en-PH">
              <a:latin typeface="Aptos" panose="02110004020202020204"/>
              <a:cs typeface="Arial"/>
            </a:endParaRPr>
          </a:p>
        </p:txBody>
      </p:sp>
    </p:spTree>
    <p:extLst>
      <p:ext uri="{BB962C8B-B14F-4D97-AF65-F5344CB8AC3E}">
        <p14:creationId xmlns:p14="http://schemas.microsoft.com/office/powerpoint/2010/main" val="2202116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050" b="1" u="sng">
                <a:effectLst/>
              </a:rPr>
              <a:t>Generic Script:</a:t>
            </a:r>
          </a:p>
          <a:p>
            <a:pPr algn="l"/>
            <a:r>
              <a:rPr lang="en-US" sz="1050" b="0" u="none">
                <a:effectLst/>
              </a:rPr>
              <a:t>We understand that choosing a doctor is a personal decision, so we’ve made it easy to find the right care for you.</a:t>
            </a:r>
          </a:p>
          <a:p>
            <a:pPr marL="171450" indent="-171450" algn="l">
              <a:buFont typeface="Arial" panose="020B0604020202020204" pitchFamily="34" charset="0"/>
              <a:buChar char="•"/>
            </a:pPr>
            <a:r>
              <a:rPr lang="en-US" sz="1050" b="0" u="none">
                <a:effectLst/>
              </a:rPr>
              <a:t>Simply navigate to Find a Doctor on vsp.com</a:t>
            </a:r>
          </a:p>
          <a:p>
            <a:pPr marL="171450" indent="-171450" algn="l">
              <a:buFont typeface="Arial" panose="020B0604020202020204" pitchFamily="34" charset="0"/>
              <a:buChar char="•"/>
            </a:pPr>
            <a:r>
              <a:rPr lang="en-US" sz="1050" b="0" u="none">
                <a:effectLst/>
              </a:rPr>
              <a:t>Enter the preferences that are meaningful to you </a:t>
            </a:r>
          </a:p>
          <a:p>
            <a:pPr marL="171450" indent="-171450" algn="l">
              <a:buFont typeface="Arial" panose="020B0604020202020204" pitchFamily="34" charset="0"/>
              <a:buChar char="•"/>
            </a:pPr>
            <a:r>
              <a:rPr lang="en-US" sz="1050" b="0" u="none">
                <a:effectLst/>
              </a:rPr>
              <a:t>You can even use the slider to search by distance and view your choice on a map so it’s easy to see how quickly you can get to each location</a:t>
            </a:r>
          </a:p>
          <a:p>
            <a:pPr algn="l"/>
            <a:endParaRPr lang="en-US" sz="1050" b="1" u="sng">
              <a:solidFill>
                <a:srgbClr val="DA846B"/>
              </a:solidFill>
              <a:effectLst/>
            </a:endParaRPr>
          </a:p>
        </p:txBody>
      </p:sp>
    </p:spTree>
    <p:extLst>
      <p:ext uri="{BB962C8B-B14F-4D97-AF65-F5344CB8AC3E}">
        <p14:creationId xmlns:p14="http://schemas.microsoft.com/office/powerpoint/2010/main" val="3045462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342831" rtl="0" eaLnBrk="1" fontAlgn="auto" latinLnBrk="0" hangingPunct="1">
              <a:lnSpc>
                <a:spcPct val="100000"/>
              </a:lnSpc>
              <a:spcBef>
                <a:spcPts val="0"/>
              </a:spcBef>
              <a:spcAft>
                <a:spcPts val="0"/>
              </a:spcAft>
              <a:buClrTx/>
              <a:buSzTx/>
              <a:buFontTx/>
              <a:buNone/>
              <a:tabLst/>
              <a:defRPr/>
            </a:pPr>
            <a:r>
              <a:rPr lang="en-US" sz="2400" b="1" u="sng" dirty="0"/>
              <a:t>Generic Script:</a:t>
            </a:r>
          </a:p>
          <a:p>
            <a:r>
              <a:rPr lang="en-US" sz="1200" kern="1200" dirty="0">
                <a:solidFill>
                  <a:schemeClr val="tx1"/>
                </a:solidFill>
                <a:effectLst/>
                <a:latin typeface="+mn-lt"/>
                <a:ea typeface="+mn-ea"/>
                <a:cs typeface="+mn-cs"/>
              </a:rPr>
              <a:t>We also get that you’re busy, so we put everything you need in one place – your personalized dashboard on vsp.com.​</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Before your doctor visit, view your benefits and check out special offers​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After, you can view your claim and  download your Vision Benefits Statement to see how much you saved​</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You can even take a 60-second diabetes risk assessment​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And it’s easy to toggle back and forth between family members with the “switch member” feature next to your name</a:t>
            </a:r>
          </a:p>
          <a:p>
            <a:endParaRPr lang="en-PH" dirty="0"/>
          </a:p>
        </p:txBody>
      </p:sp>
    </p:spTree>
    <p:extLst>
      <p:ext uri="{BB962C8B-B14F-4D97-AF65-F5344CB8AC3E}">
        <p14:creationId xmlns:p14="http://schemas.microsoft.com/office/powerpoint/2010/main" val="1528502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sz="1050" b="1" i="1" u="none" dirty="0"/>
              <a:t>SLIDE INSTRUCTIONS: </a:t>
            </a:r>
            <a:r>
              <a:rPr lang="en-US" sz="1050" dirty="0">
                <a:effectLst/>
                <a:ea typeface="Times New Roman" panose="02020603050405020304" pitchFamily="18" charset="0"/>
              </a:rPr>
              <a:t>Delete this slide if your client doesn’t have Retinal Screening. If applicable, check if your client has this and/or free benefits for diabetic patients. If the client has a copay, update the 5</a:t>
            </a:r>
            <a:r>
              <a:rPr lang="en-US" sz="1050" baseline="30000" dirty="0">
                <a:effectLst/>
                <a:ea typeface="Times New Roman" panose="02020603050405020304" pitchFamily="18" charset="0"/>
              </a:rPr>
              <a:t>th</a:t>
            </a:r>
            <a:r>
              <a:rPr lang="en-US" sz="1050" dirty="0">
                <a:effectLst/>
                <a:ea typeface="Times New Roman" panose="02020603050405020304" pitchFamily="18" charset="0"/>
              </a:rPr>
              <a:t> bullet point.</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US" sz="800" b="1" i="1" dirty="0"/>
          </a:p>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800" b="1" u="sng" dirty="0"/>
              <a:t>Generic Script:</a:t>
            </a:r>
          </a:p>
          <a:p>
            <a:r>
              <a:rPr lang="en-US" sz="1200" kern="1200" dirty="0">
                <a:solidFill>
                  <a:schemeClr val="tx1"/>
                </a:solidFill>
                <a:effectLst/>
                <a:latin typeface="+mn-lt"/>
                <a:ea typeface="+mn-ea"/>
                <a:cs typeface="+mn-cs"/>
              </a:rPr>
              <a:t>Retinal screening is a quick scan that shows images of the inside of the eye. It can be used:​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To detect eye disease and conditions​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As a baseline of a healthy eye​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To compare year after year to detect even subtle changes ​</a:t>
            </a:r>
          </a:p>
          <a:p>
            <a:pPr marL="0" lvl="0" indent="0">
              <a:buFont typeface="Arial" panose="020B0604020202020204" pitchFamily="34" charset="0"/>
              <a:buNone/>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With your VSP coverage you get a retinal screening each year for a minimal copay.​ And members with diabetes receive a retinal screening fully-covered each year.​</a:t>
            </a:r>
          </a:p>
          <a:p>
            <a:endParaRPr lang="en-PH" dirty="0"/>
          </a:p>
        </p:txBody>
      </p:sp>
    </p:spTree>
    <p:extLst>
      <p:ext uri="{BB962C8B-B14F-4D97-AF65-F5344CB8AC3E}">
        <p14:creationId xmlns:p14="http://schemas.microsoft.com/office/powerpoint/2010/main" val="1813194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050" b="1" i="1" dirty="0">
                <a:solidFill>
                  <a:srgbClr val="DA846B"/>
                </a:solidFill>
                <a:effectLst/>
              </a:rPr>
              <a:t>SLIDE INSTRUCTIONS: Please use this slide ONLY if you have already communicated with your client regarding Essential Medical Eye Care, otherwise delete and use PEC slide. </a:t>
            </a:r>
            <a:br>
              <a:rPr lang="en-US" dirty="0">
                <a:effectLst/>
                <a:cs typeface="+mn-lt"/>
              </a:rPr>
            </a:br>
            <a:endParaRPr lang="en-US" dirty="0">
              <a:effectLst/>
            </a:endParaRPr>
          </a:p>
          <a:p>
            <a:pPr algn="l"/>
            <a:r>
              <a:rPr lang="en-US" sz="1050" b="1" u="sng" dirty="0">
                <a:effectLst/>
              </a:rPr>
              <a:t>Generic Script:</a:t>
            </a:r>
            <a:endParaRPr lang="en-US" b="1" dirty="0">
              <a:effectLst/>
            </a:endParaRPr>
          </a:p>
          <a:p>
            <a:r>
              <a:rPr lang="en-US" sz="1200" kern="1200" dirty="0">
                <a:solidFill>
                  <a:schemeClr val="tx1"/>
                </a:solidFill>
                <a:effectLst/>
                <a:latin typeface="+mn-lt"/>
                <a:ea typeface="+mn-ea"/>
                <a:cs typeface="+mn-cs"/>
              </a:rPr>
              <a:t>With Essential Medical Eye Care, here’s what’s covered:​</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Fully covered retinal screening for members with diabetes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Exams and services to treat immediate issues like pink eye and sudden changes in vision​</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Treatment options to monitor ongoing conditions such as dry eye, diabetic eye disease, glaucoma, and more​.</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This coverage is supplementary and in most cases your health insurance will be billed first. You may be able to coordinate with your VSP benefits in order to help reduce out-of-pocket costs. If your VSP doctor doesn’t participate with your medical insurance plan, VSP has you covered with only the cost of your copay.</a:t>
            </a:r>
          </a:p>
        </p:txBody>
      </p:sp>
      <p:sp>
        <p:nvSpPr>
          <p:cNvPr id="4" name="Slide Number Placeholder 3"/>
          <p:cNvSpPr>
            <a:spLocks noGrp="1"/>
          </p:cNvSpPr>
          <p:nvPr>
            <p:ph type="sldNum" sz="quarter" idx="10"/>
          </p:nvPr>
        </p:nvSpPr>
        <p:spPr/>
        <p:txBody>
          <a:bodyPr/>
          <a:lstStyle/>
          <a:p>
            <a:pPr marL="0" marR="0" lvl="0" indent="0" algn="r" defTabSz="685663" rtl="0" eaLnBrk="1" fontAlgn="auto" latinLnBrk="0" hangingPunct="1">
              <a:lnSpc>
                <a:spcPct val="100000"/>
              </a:lnSpc>
              <a:spcBef>
                <a:spcPts val="0"/>
              </a:spcBef>
              <a:spcAft>
                <a:spcPts val="0"/>
              </a:spcAft>
              <a:buClrTx/>
              <a:buSzTx/>
              <a:buFontTx/>
              <a:buNone/>
              <a:tabLst/>
              <a:defRPr/>
            </a:pPr>
            <a:fld id="{006BE02D-20C0-F840-AFAC-BEA99C74FDC2}" type="slidenum">
              <a:rPr kumimoji="0" lang="en-US" sz="9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685663" rtl="0" eaLnBrk="1" fontAlgn="auto" latinLnBrk="0" hangingPunct="1">
                <a:lnSpc>
                  <a:spcPct val="100000"/>
                </a:lnSpc>
                <a:spcBef>
                  <a:spcPts val="0"/>
                </a:spcBef>
                <a:spcAft>
                  <a:spcPts val="0"/>
                </a:spcAft>
                <a:buClrTx/>
                <a:buSzTx/>
                <a:buFontTx/>
                <a:buNone/>
                <a:tabLst/>
                <a:defRPr/>
              </a:pPr>
              <a:t>13</a:t>
            </a:fld>
            <a:endParaRPr kumimoji="0" lang="en-US" sz="9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9860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1050" b="1" u="sng" dirty="0"/>
              <a:t>Generic Script:</a:t>
            </a:r>
          </a:p>
          <a:p>
            <a:r>
              <a:rPr lang="en-US" sz="1050" dirty="0"/>
              <a:t>VSP members</a:t>
            </a:r>
            <a:r>
              <a:rPr lang="en-US" sz="1050" b="0" i="0" dirty="0">
                <a:solidFill>
                  <a:srgbClr val="000000"/>
                </a:solidFill>
                <a:effectLst/>
                <a:latin typeface="Arial" panose="020B0604020202020204" pitchFamily="34" charset="0"/>
              </a:rPr>
              <a:t> get great eye care with a hefty side of savings</a:t>
            </a:r>
            <a:r>
              <a:rPr lang="en-US" sz="1050" b="0" i="0" u="none" strike="noStrike" kern="1200" baseline="0" dirty="0">
                <a:solidFill>
                  <a:schemeClr val="tx1"/>
                </a:solidFill>
                <a:latin typeface="Arial" panose="020B0604020202020204" pitchFamily="34" charset="0"/>
                <a:ea typeface="+mn-ea"/>
                <a:cs typeface="+mn-cs"/>
              </a:rPr>
              <a:t>. Members also get additional discounts like </a:t>
            </a:r>
            <a:r>
              <a:rPr lang="en-US" sz="1050" b="1" i="0" u="none" strike="noStrike" kern="1200" baseline="0" dirty="0">
                <a:solidFill>
                  <a:schemeClr val="tx1"/>
                </a:solidFill>
                <a:latin typeface="Arial" panose="020B0604020202020204" pitchFamily="34" charset="0"/>
                <a:ea typeface="+mn-ea"/>
                <a:cs typeface="+mn-cs"/>
              </a:rPr>
              <a:t>20% off a</a:t>
            </a:r>
            <a:r>
              <a:rPr lang="en-US" sz="1050" b="0" i="0" u="none" strike="noStrike" kern="1200" baseline="0" dirty="0">
                <a:solidFill>
                  <a:schemeClr val="tx1"/>
                </a:solidFill>
                <a:latin typeface="Arial" panose="020B0604020202020204" pitchFamily="34" charset="0"/>
                <a:ea typeface="+mn-ea"/>
                <a:cs typeface="+mn-cs"/>
              </a:rPr>
              <a:t> </a:t>
            </a:r>
            <a:r>
              <a:rPr lang="en-US" sz="1050" b="1" i="0" u="none" strike="noStrike" kern="1200" baseline="0" dirty="0">
                <a:solidFill>
                  <a:schemeClr val="tx1"/>
                </a:solidFill>
                <a:latin typeface="Arial" panose="020B0604020202020204" pitchFamily="34" charset="0"/>
                <a:ea typeface="+mn-ea"/>
                <a:cs typeface="+mn-cs"/>
              </a:rPr>
              <a:t>second pair of glasses or sunglasses</a:t>
            </a:r>
            <a:r>
              <a:rPr lang="en-US" sz="1050" b="0" i="0" u="none" strike="noStrike" kern="1200" baseline="0" dirty="0">
                <a:solidFill>
                  <a:schemeClr val="tx1"/>
                </a:solidFill>
                <a:latin typeface="Arial" panose="020B0604020202020204" pitchFamily="34" charset="0"/>
                <a:ea typeface="+mn-ea"/>
                <a:cs typeface="+mn-cs"/>
              </a:rPr>
              <a:t>, and an </a:t>
            </a:r>
            <a:r>
              <a:rPr lang="en-US" sz="1050" b="1" i="0" u="none" strike="noStrike" kern="1200" baseline="0" dirty="0">
                <a:solidFill>
                  <a:schemeClr val="tx1"/>
                </a:solidFill>
                <a:latin typeface="Arial" panose="020B0604020202020204" pitchFamily="34" charset="0"/>
                <a:ea typeface="+mn-ea"/>
                <a:cs typeface="+mn-cs"/>
              </a:rPr>
              <a:t>Extra $20 to spend on Featured Frame Brands</a:t>
            </a:r>
            <a:r>
              <a:rPr lang="en-US" sz="1050" b="0" i="0" u="none" strike="noStrike" kern="1200" baseline="0" dirty="0">
                <a:solidFill>
                  <a:schemeClr val="tx1"/>
                </a:solidFill>
                <a:latin typeface="Arial" panose="020B0604020202020204" pitchFamily="34" charset="0"/>
                <a:ea typeface="+mn-ea"/>
                <a:cs typeface="+mn-cs"/>
              </a:rPr>
              <a:t>!</a:t>
            </a:r>
          </a:p>
          <a:p>
            <a:endParaRPr lang="en-US" b="0" i="0" dirty="0"/>
          </a:p>
        </p:txBody>
      </p:sp>
    </p:spTree>
    <p:extLst>
      <p:ext uri="{BB962C8B-B14F-4D97-AF65-F5344CB8AC3E}">
        <p14:creationId xmlns:p14="http://schemas.microsoft.com/office/powerpoint/2010/main" val="4154235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sz="1050" b="1" u="sng"/>
              <a:t>Generic Script:</a:t>
            </a:r>
          </a:p>
          <a:p>
            <a:pPr marL="0" marR="0" lvl="0" indent="0" algn="l" defTabSz="914217" rtl="0" eaLnBrk="1" fontAlgn="auto" latinLnBrk="0" hangingPunct="1">
              <a:lnSpc>
                <a:spcPct val="100000"/>
              </a:lnSpc>
              <a:spcBef>
                <a:spcPts val="0"/>
              </a:spcBef>
              <a:spcAft>
                <a:spcPts val="0"/>
              </a:spcAft>
              <a:buClrTx/>
              <a:buSzTx/>
              <a:buFontTx/>
              <a:buNone/>
              <a:tabLst/>
              <a:defRPr/>
            </a:pPr>
            <a:r>
              <a:rPr lang="en-US" sz="900"/>
              <a:t>Like vision loss, hearing loss can have a huge impact on your quality of life. </a:t>
            </a:r>
            <a:r>
              <a:rPr lang="en-US" sz="900" b="0"/>
              <a:t>As a VSP member, you have access to savings on hearing aids through VSP’s partnership with </a:t>
            </a:r>
            <a:r>
              <a:rPr lang="en-US" sz="900" b="0" err="1"/>
              <a:t>TruHearing</a:t>
            </a:r>
            <a:r>
              <a:rPr lang="en-US" sz="900" b="0"/>
              <a:t>. Visit truhearing.com/</a:t>
            </a:r>
            <a:r>
              <a:rPr lang="en-US" sz="900" b="0" err="1"/>
              <a:t>vsp</a:t>
            </a:r>
            <a:r>
              <a:rPr lang="en-US" sz="900" b="0"/>
              <a:t> to learn more. </a:t>
            </a:r>
          </a:p>
          <a:p>
            <a:endParaRPr lang="en-US" sz="900" b="1"/>
          </a:p>
          <a:p>
            <a:r>
              <a:rPr lang="en-US" sz="900" b="1"/>
              <a:t>Legal Disclaimer: </a:t>
            </a:r>
          </a:p>
          <a:p>
            <a:r>
              <a:rPr lang="en-US" sz="900" b="0"/>
              <a:t>VSP is providing information to its members but does not offer or provide any discount hearing program. The relationship between VSP and </a:t>
            </a:r>
            <a:r>
              <a:rPr lang="en-US" sz="900" b="0" err="1"/>
              <a:t>TruHearing</a:t>
            </a:r>
            <a:r>
              <a:rPr lang="en-US" sz="900" b="0"/>
              <a:t> is that of independent contractors. VSP makes no endorsement, representations, or warranties regarding any products or services offered by </a:t>
            </a:r>
            <a:r>
              <a:rPr lang="en-US" sz="900" b="0" err="1"/>
              <a:t>TruHearing</a:t>
            </a:r>
            <a:r>
              <a:rPr lang="en-US" sz="900" b="0"/>
              <a:t>, a third-party vendor. The vendor is solely responsible for the products or services offered by them. If you have any questions regarding the services offered here, you should contact the vendor directly.</a:t>
            </a:r>
          </a:p>
          <a:p>
            <a:endParaRPr lang="en-US" sz="900" b="0"/>
          </a:p>
          <a:p>
            <a:r>
              <a:rPr lang="en-US" sz="900" b="0" err="1"/>
              <a:t>TruHearing</a:t>
            </a:r>
            <a:r>
              <a:rPr lang="en-US" sz="900" b="0"/>
              <a:t> offers individuals the opportunity to purchase hearing aids at discounted prices, including individuals covered by self-funded health plans not subject to state insurance or health plan regulations. </a:t>
            </a:r>
            <a:r>
              <a:rPr lang="en-US" sz="900" b="0" err="1"/>
              <a:t>TruHearing</a:t>
            </a:r>
            <a:r>
              <a:rPr lang="en-US" sz="900" b="0"/>
              <a:t> is not insurance and not subject to state insurance regulations. </a:t>
            </a:r>
            <a:r>
              <a:rPr lang="en-US" sz="900" b="0" err="1"/>
              <a:t>TruHearing</a:t>
            </a:r>
            <a:r>
              <a:rPr lang="en-US" sz="900" b="0"/>
              <a:t> provides discounts to certain healthcare groups for hearing aid sales and services; </a:t>
            </a:r>
            <a:r>
              <a:rPr lang="en-US" sz="900" b="0" err="1"/>
              <a:t>TruHearing</a:t>
            </a:r>
            <a:r>
              <a:rPr lang="en-US" sz="900" b="0"/>
              <a:t> provides fitting, programming, and three adjustment visits at no cost; the member is obligated to pay for testing, and all post-fitting hearing care services, but will receive a discount from those healthcare providers who have contracted with </a:t>
            </a:r>
            <a:r>
              <a:rPr lang="en-US" sz="900" b="0" err="1"/>
              <a:t>TruHearing</a:t>
            </a:r>
            <a:r>
              <a:rPr lang="en-US" sz="900" b="0"/>
              <a:t>. Not available directly from VSP in the states of Washington and California.</a:t>
            </a:r>
          </a:p>
        </p:txBody>
      </p:sp>
    </p:spTree>
    <p:extLst>
      <p:ext uri="{BB962C8B-B14F-4D97-AF65-F5344CB8AC3E}">
        <p14:creationId xmlns:p14="http://schemas.microsoft.com/office/powerpoint/2010/main" val="32178281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677DC-23C1-2186-FA09-4A6790F3F0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38F863-A300-F7A5-366A-C08290B25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44EE37-75A7-3679-F4C8-956E648EF729}"/>
              </a:ext>
            </a:extLst>
          </p:cNvPr>
          <p:cNvSpPr>
            <a:spLocks noGrp="1"/>
          </p:cNvSpPr>
          <p:nvPr>
            <p:ph type="body" idx="1"/>
          </p:nvPr>
        </p:nvSpPr>
        <p:spPr/>
        <p:txBody>
          <a:bodyPr/>
          <a:lstStyle/>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1000" b="1" u="sng" dirty="0"/>
              <a:t>Generic Script:</a:t>
            </a:r>
          </a:p>
          <a:p>
            <a:r>
              <a:rPr lang="en-US" sz="1200" kern="1200" dirty="0">
                <a:solidFill>
                  <a:schemeClr val="tx1"/>
                </a:solidFill>
                <a:effectLst/>
                <a:latin typeface="+mn-lt"/>
                <a:ea typeface="+mn-ea"/>
                <a:cs typeface="+mn-cs"/>
              </a:rPr>
              <a:t>We put our members first by providing offers from VSP and leading industry brands, totaling more than $3,000 in savings. Take advantage of these offers to maximize your benefits and save even more.​</a:t>
            </a:r>
          </a:p>
        </p:txBody>
      </p:sp>
    </p:spTree>
    <p:extLst>
      <p:ext uri="{BB962C8B-B14F-4D97-AF65-F5344CB8AC3E}">
        <p14:creationId xmlns:p14="http://schemas.microsoft.com/office/powerpoint/2010/main" val="21037031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sz="2400" b="1" u="sng"/>
              <a:t>Generic Script:</a:t>
            </a:r>
          </a:p>
          <a:p>
            <a:pPr marL="0" marR="0" lvl="0" indent="0" algn="l" defTabSz="931774" rtl="0" eaLnBrk="1" fontAlgn="auto" latinLnBrk="0" hangingPunct="1">
              <a:lnSpc>
                <a:spcPct val="100000"/>
              </a:lnSpc>
              <a:spcBef>
                <a:spcPts val="0"/>
              </a:spcBef>
              <a:spcAft>
                <a:spcPts val="0"/>
              </a:spcAft>
              <a:buClrTx/>
              <a:buSzTx/>
              <a:buFontTx/>
              <a:buNone/>
              <a:tabLst/>
              <a:defRPr/>
            </a:pPr>
            <a:r>
              <a:rPr lang="en-US" sz="1800">
                <a:effectLst/>
                <a:latin typeface="Aptos" panose="020B0004020202020204" pitchFamily="34" charset="0"/>
                <a:ea typeface="Aptos" panose="020B0004020202020204" pitchFamily="34" charset="0"/>
                <a:cs typeface="Arial" panose="020B0604020202020204" pitchFamily="34" charset="0"/>
              </a:rPr>
              <a:t>Get the coverage you need and save hundreds on glasses, contacts, and more. Vision insurance is worth it. See what it can do for you. </a:t>
            </a:r>
            <a:endParaRPr lang="en-US" sz="2400"/>
          </a:p>
        </p:txBody>
      </p:sp>
      <p:sp>
        <p:nvSpPr>
          <p:cNvPr id="4" name="Slide Number Placeholder 3"/>
          <p:cNvSpPr>
            <a:spLocks noGrp="1"/>
          </p:cNvSpPr>
          <p:nvPr>
            <p:ph type="sldNum" sz="quarter" idx="10"/>
          </p:nvPr>
        </p:nvSpPr>
        <p:spPr/>
        <p:txBody>
          <a:bodyPr/>
          <a:lstStyle/>
          <a:p>
            <a:pPr marL="0" marR="0" lvl="0" indent="0" algn="r" defTabSz="685663" rtl="0" eaLnBrk="1" fontAlgn="auto" latinLnBrk="0" hangingPunct="1">
              <a:lnSpc>
                <a:spcPct val="100000"/>
              </a:lnSpc>
              <a:spcBef>
                <a:spcPts val="0"/>
              </a:spcBef>
              <a:spcAft>
                <a:spcPts val="0"/>
              </a:spcAft>
              <a:buClrTx/>
              <a:buSzTx/>
              <a:buFontTx/>
              <a:buNone/>
              <a:tabLst/>
              <a:defRPr/>
            </a:pPr>
            <a:fld id="{006BE02D-20C0-F840-AFAC-BEA99C74FDC2}" type="slidenum">
              <a:rPr kumimoji="0" lang="en-US" sz="9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685663" rtl="0" eaLnBrk="1" fontAlgn="auto" latinLnBrk="0" hangingPunct="1">
                <a:lnSpc>
                  <a:spcPct val="100000"/>
                </a:lnSpc>
                <a:spcBef>
                  <a:spcPts val="0"/>
                </a:spcBef>
                <a:spcAft>
                  <a:spcPts val="0"/>
                </a:spcAft>
                <a:buClrTx/>
                <a:buSzTx/>
                <a:buFontTx/>
                <a:buNone/>
                <a:tabLst/>
                <a:defRPr/>
              </a:pPr>
              <a:t>17</a:t>
            </a:fld>
            <a:endParaRPr kumimoji="0" lang="en-US" sz="9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8719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image" Target="../media/image3.bin"/><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0" name="Picture Placeholder 59">
            <a:extLst>
              <a:ext uri="{FF2B5EF4-FFF2-40B4-BE49-F238E27FC236}">
                <a16:creationId xmlns:a16="http://schemas.microsoft.com/office/drawing/2014/main" id="{87B1B961-BDB0-2DCD-44D4-AEB41B6E32BB}"/>
              </a:ext>
            </a:extLst>
          </p:cNvPr>
          <p:cNvSpPr>
            <a:spLocks noGrp="1"/>
          </p:cNvSpPr>
          <p:nvPr>
            <p:ph type="pic" sz="quarter" idx="11"/>
          </p:nvPr>
        </p:nvSpPr>
        <p:spPr>
          <a:xfrm>
            <a:off x="4274034" y="0"/>
            <a:ext cx="7917967" cy="6858000"/>
          </a:xfrm>
          <a:custGeom>
            <a:avLst/>
            <a:gdLst>
              <a:gd name="connsiteX0" fmla="*/ 0 w 7917966"/>
              <a:gd name="connsiteY0" fmla="*/ 0 h 6858000"/>
              <a:gd name="connsiteX1" fmla="*/ 7917966 w 7917966"/>
              <a:gd name="connsiteY1" fmla="*/ 0 h 6858000"/>
              <a:gd name="connsiteX2" fmla="*/ 7917966 w 7917966"/>
              <a:gd name="connsiteY2" fmla="*/ 6858000 h 6858000"/>
              <a:gd name="connsiteX3" fmla="*/ 2583967 w 7917966"/>
              <a:gd name="connsiteY3" fmla="*/ 6858000 h 6858000"/>
              <a:gd name="connsiteX4" fmla="*/ 2583967 w 7917966"/>
              <a:gd name="connsiteY4" fmla="*/ 5217459 h 6858000"/>
              <a:gd name="connsiteX5" fmla="*/ 2583967 w 7917966"/>
              <a:gd name="connsiteY5" fmla="*/ 4308836 h 6858000"/>
              <a:gd name="connsiteX6" fmla="*/ 2583967 w 7917966"/>
              <a:gd name="connsiteY6" fmla="*/ 2585226 h 6858000"/>
              <a:gd name="connsiteX7" fmla="*/ 0 w 7917966"/>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17966" h="6858000">
                <a:moveTo>
                  <a:pt x="0" y="0"/>
                </a:moveTo>
                <a:lnTo>
                  <a:pt x="7917966" y="0"/>
                </a:lnTo>
                <a:lnTo>
                  <a:pt x="7917966" y="6858000"/>
                </a:lnTo>
                <a:lnTo>
                  <a:pt x="2583967" y="6858000"/>
                </a:lnTo>
                <a:lnTo>
                  <a:pt x="2583967" y="5217459"/>
                </a:lnTo>
                <a:lnTo>
                  <a:pt x="2583967" y="4308836"/>
                </a:lnTo>
                <a:lnTo>
                  <a:pt x="2583967" y="2585226"/>
                </a:lnTo>
                <a:cubicBezTo>
                  <a:pt x="2583967" y="1156303"/>
                  <a:pt x="1425881" y="0"/>
                  <a:pt x="0" y="0"/>
                </a:cubicBezTo>
                <a:close/>
              </a:path>
            </a:pathLst>
          </a:custGeom>
        </p:spPr>
        <p:txBody>
          <a:bodyPr wrap="square">
            <a:noAutofit/>
          </a:bodyPr>
          <a:lstStyle>
            <a:lvl1pPr algn="r">
              <a:defRPr/>
            </a:lvl1pPr>
          </a:lstStyle>
          <a:p>
            <a:endParaRPr lang="en-US"/>
          </a:p>
        </p:txBody>
      </p:sp>
      <p:sp>
        <p:nvSpPr>
          <p:cNvPr id="22" name="TextBox 21">
            <a:extLst>
              <a:ext uri="{FF2B5EF4-FFF2-40B4-BE49-F238E27FC236}">
                <a16:creationId xmlns:a16="http://schemas.microsoft.com/office/drawing/2014/main" id="{A47BE0C3-2ABA-5D42-AB14-1D74D667AF35}"/>
              </a:ext>
            </a:extLst>
          </p:cNvPr>
          <p:cNvSpPr txBox="1"/>
          <p:nvPr userDrawn="1"/>
        </p:nvSpPr>
        <p:spPr>
          <a:xfrm>
            <a:off x="8979878" y="-72683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47" name="TextBox 46">
            <a:extLst>
              <a:ext uri="{FF2B5EF4-FFF2-40B4-BE49-F238E27FC236}">
                <a16:creationId xmlns:a16="http://schemas.microsoft.com/office/drawing/2014/main" id="{EFB6E2DC-8EA0-53C8-CCAE-6802FF22A9A8}"/>
              </a:ext>
            </a:extLst>
          </p:cNvPr>
          <p:cNvSpPr txBox="1"/>
          <p:nvPr userDrawn="1"/>
        </p:nvSpPr>
        <p:spPr>
          <a:xfrm>
            <a:off x="8281513" y="-120127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2" name="Rectangle 1">
            <a:extLst>
              <a:ext uri="{FF2B5EF4-FFF2-40B4-BE49-F238E27FC236}">
                <a16:creationId xmlns:a16="http://schemas.microsoft.com/office/drawing/2014/main" id="{4322F2DA-F60C-CEDC-17D9-197D5EB65442}"/>
              </a:ext>
            </a:extLst>
          </p:cNvPr>
          <p:cNvSpPr/>
          <p:nvPr userDrawn="1"/>
        </p:nvSpPr>
        <p:spPr>
          <a:xfrm>
            <a:off x="0" y="6079067"/>
            <a:ext cx="3505200" cy="7789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sz="2400"/>
          </a:p>
        </p:txBody>
      </p:sp>
    </p:spTree>
    <p:extLst>
      <p:ext uri="{BB962C8B-B14F-4D97-AF65-F5344CB8AC3E}">
        <p14:creationId xmlns:p14="http://schemas.microsoft.com/office/powerpoint/2010/main" val="3367009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p15="http://schemas.microsoft.com/office/powerpoint/2012/main" xmlns:a16="http://schemas.microsoft.com/office/drawing/2014/main" xmlns="">
      <p:transition advClick="0" advTm="0"/>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oduct Slide Left image">
    <p:spTree>
      <p:nvGrpSpPr>
        <p:cNvPr id="1" name=""/>
        <p:cNvGrpSpPr/>
        <p:nvPr/>
      </p:nvGrpSpPr>
      <p:grpSpPr>
        <a:xfrm>
          <a:off x="0" y="0"/>
          <a:ext cx="0" cy="0"/>
          <a:chOff x="0" y="0"/>
          <a:chExt cx="0" cy="0"/>
        </a:xfrm>
      </p:grpSpPr>
      <p:sp>
        <p:nvSpPr>
          <p:cNvPr id="34" name="Picture Placeholder 33">
            <a:extLst>
              <a:ext uri="{FF2B5EF4-FFF2-40B4-BE49-F238E27FC236}">
                <a16:creationId xmlns:a16="http://schemas.microsoft.com/office/drawing/2014/main" id="{227A4436-AD0D-4EC1-1971-1CE0AAC95619}"/>
              </a:ext>
            </a:extLst>
          </p:cNvPr>
          <p:cNvSpPr>
            <a:spLocks noGrp="1"/>
          </p:cNvSpPr>
          <p:nvPr>
            <p:ph type="pic" sz="quarter" idx="13"/>
          </p:nvPr>
        </p:nvSpPr>
        <p:spPr>
          <a:xfrm>
            <a:off x="2" y="0"/>
            <a:ext cx="5900057" cy="6858000"/>
          </a:xfrm>
          <a:custGeom>
            <a:avLst/>
            <a:gdLst>
              <a:gd name="connsiteX0" fmla="*/ 0 w 5900057"/>
              <a:gd name="connsiteY0" fmla="*/ 0 h 6858000"/>
              <a:gd name="connsiteX1" fmla="*/ 3789438 w 5900057"/>
              <a:gd name="connsiteY1" fmla="*/ 0 h 6858000"/>
              <a:gd name="connsiteX2" fmla="*/ 3978136 w 5900057"/>
              <a:gd name="connsiteY2" fmla="*/ 48507 h 6858000"/>
              <a:gd name="connsiteX3" fmla="*/ 5900057 w 5900057"/>
              <a:gd name="connsiteY3" fmla="*/ 2661755 h 6858000"/>
              <a:gd name="connsiteX4" fmla="*/ 5900057 w 5900057"/>
              <a:gd name="connsiteY4" fmla="*/ 5447126 h 6858000"/>
              <a:gd name="connsiteX5" fmla="*/ 5900055 w 5900057"/>
              <a:gd name="connsiteY5" fmla="*/ 5447126 h 6858000"/>
              <a:gd name="connsiteX6" fmla="*/ 5900055 w 5900057"/>
              <a:gd name="connsiteY6" fmla="*/ 6858000 h 6858000"/>
              <a:gd name="connsiteX7" fmla="*/ 448359 w 5900057"/>
              <a:gd name="connsiteY7" fmla="*/ 6858000 h 6858000"/>
              <a:gd name="connsiteX8" fmla="*/ 788839 w 5900057"/>
              <a:gd name="connsiteY8" fmla="*/ 6517216 h 6858000"/>
              <a:gd name="connsiteX9" fmla="*/ 448359 w 5900057"/>
              <a:gd name="connsiteY9" fmla="*/ 6176433 h 6858000"/>
              <a:gd name="connsiteX10" fmla="*/ 0 w 5900057"/>
              <a:gd name="connsiteY10" fmla="*/ 61764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900057" h="6858000">
                <a:moveTo>
                  <a:pt x="0" y="0"/>
                </a:moveTo>
                <a:lnTo>
                  <a:pt x="3789438" y="0"/>
                </a:lnTo>
                <a:lnTo>
                  <a:pt x="3978136" y="48507"/>
                </a:lnTo>
                <a:cubicBezTo>
                  <a:pt x="5091087" y="394576"/>
                  <a:pt x="5900057" y="1432656"/>
                  <a:pt x="5900057" y="2661755"/>
                </a:cubicBezTo>
                <a:lnTo>
                  <a:pt x="5900057" y="5447126"/>
                </a:lnTo>
                <a:lnTo>
                  <a:pt x="5900055" y="5447126"/>
                </a:lnTo>
                <a:lnTo>
                  <a:pt x="5900055" y="6858000"/>
                </a:lnTo>
                <a:lnTo>
                  <a:pt x="448359" y="6858000"/>
                </a:lnTo>
                <a:cubicBezTo>
                  <a:pt x="636390" y="6858000"/>
                  <a:pt x="788839" y="6705415"/>
                  <a:pt x="788839" y="6517216"/>
                </a:cubicBezTo>
                <a:cubicBezTo>
                  <a:pt x="788839" y="6329018"/>
                  <a:pt x="636390" y="6176433"/>
                  <a:pt x="448359" y="6176433"/>
                </a:cubicBezTo>
                <a:lnTo>
                  <a:pt x="0" y="6176433"/>
                </a:lnTo>
                <a:close/>
              </a:path>
            </a:pathLst>
          </a:custGeom>
        </p:spPr>
        <p:txBody>
          <a:bodyPr wrap="square">
            <a:noAutofit/>
          </a:bodyPr>
          <a:lstStyle/>
          <a:p>
            <a:endParaRPr lang="en-US" dirty="0"/>
          </a:p>
        </p:txBody>
      </p:sp>
      <p:sp>
        <p:nvSpPr>
          <p:cNvPr id="22" name="TextBox 21">
            <a:extLst>
              <a:ext uri="{FF2B5EF4-FFF2-40B4-BE49-F238E27FC236}">
                <a16:creationId xmlns:a16="http://schemas.microsoft.com/office/drawing/2014/main" id="{A47BE0C3-2ABA-5D42-AB14-1D74D667AF35}"/>
              </a:ext>
            </a:extLst>
          </p:cNvPr>
          <p:cNvSpPr txBox="1"/>
          <p:nvPr userDrawn="1"/>
        </p:nvSpPr>
        <p:spPr>
          <a:xfrm>
            <a:off x="8979878" y="-72683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47" name="TextBox 46">
            <a:extLst>
              <a:ext uri="{FF2B5EF4-FFF2-40B4-BE49-F238E27FC236}">
                <a16:creationId xmlns:a16="http://schemas.microsoft.com/office/drawing/2014/main" id="{EFB6E2DC-8EA0-53C8-CCAE-6802FF22A9A8}"/>
              </a:ext>
            </a:extLst>
          </p:cNvPr>
          <p:cNvSpPr txBox="1"/>
          <p:nvPr userDrawn="1"/>
        </p:nvSpPr>
        <p:spPr>
          <a:xfrm>
            <a:off x="8281513" y="-120127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3" name="Picture Placeholder 20">
            <a:extLst>
              <a:ext uri="{FF2B5EF4-FFF2-40B4-BE49-F238E27FC236}">
                <a16:creationId xmlns:a16="http://schemas.microsoft.com/office/drawing/2014/main" id="{A5FF7288-3515-AA3D-C0EC-67EE57383A83}"/>
              </a:ext>
            </a:extLst>
          </p:cNvPr>
          <p:cNvSpPr>
            <a:spLocks noGrp="1"/>
          </p:cNvSpPr>
          <p:nvPr>
            <p:ph type="pic" sz="quarter" idx="15" hasCustomPrompt="1"/>
          </p:nvPr>
        </p:nvSpPr>
        <p:spPr>
          <a:xfrm>
            <a:off x="9376878" y="369553"/>
            <a:ext cx="2167016" cy="571947"/>
          </a:xfrm>
        </p:spPr>
        <p:txBody>
          <a:bodyPr lIns="0" tIns="0" rIns="0" bIns="0" anchor="ctr" anchorCtr="0">
            <a:normAutofit/>
          </a:bodyPr>
          <a:lstStyle>
            <a:lvl1pPr marL="0" indent="0">
              <a:buFontTx/>
              <a:buNone/>
              <a:defRPr sz="1800"/>
            </a:lvl1pPr>
          </a:lstStyle>
          <a:p>
            <a:r>
              <a:rPr lang="en-US"/>
              <a:t>Client Logo</a:t>
            </a:r>
          </a:p>
        </p:txBody>
      </p:sp>
    </p:spTree>
    <p:extLst>
      <p:ext uri="{BB962C8B-B14F-4D97-AF65-F5344CB8AC3E}">
        <p14:creationId xmlns:p14="http://schemas.microsoft.com/office/powerpoint/2010/main" val="18119520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p15="http://schemas.microsoft.com/office/powerpoint/2012/main" xmlns:a16="http://schemas.microsoft.com/office/drawing/2014/main" xmlns="">
      <p:transition advClick="0" advTm="0"/>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duct + Title right image motif 2">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A47BE0C3-2ABA-5D42-AB14-1D74D667AF35}"/>
              </a:ext>
            </a:extLst>
          </p:cNvPr>
          <p:cNvSpPr txBox="1"/>
          <p:nvPr userDrawn="1"/>
        </p:nvSpPr>
        <p:spPr>
          <a:xfrm>
            <a:off x="8979878" y="-72683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47" name="TextBox 46">
            <a:extLst>
              <a:ext uri="{FF2B5EF4-FFF2-40B4-BE49-F238E27FC236}">
                <a16:creationId xmlns:a16="http://schemas.microsoft.com/office/drawing/2014/main" id="{EFB6E2DC-8EA0-53C8-CCAE-6802FF22A9A8}"/>
              </a:ext>
            </a:extLst>
          </p:cNvPr>
          <p:cNvSpPr txBox="1"/>
          <p:nvPr userDrawn="1"/>
        </p:nvSpPr>
        <p:spPr>
          <a:xfrm>
            <a:off x="8281513" y="-120127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3" name="Picture Placeholder 2">
            <a:extLst>
              <a:ext uri="{FF2B5EF4-FFF2-40B4-BE49-F238E27FC236}">
                <a16:creationId xmlns:a16="http://schemas.microsoft.com/office/drawing/2014/main" id="{5FA99D60-ED42-571A-5DAA-8F332D0A6414}"/>
              </a:ext>
            </a:extLst>
          </p:cNvPr>
          <p:cNvSpPr>
            <a:spLocks noGrp="1"/>
          </p:cNvSpPr>
          <p:nvPr>
            <p:ph type="pic" sz="quarter" idx="18"/>
          </p:nvPr>
        </p:nvSpPr>
        <p:spPr>
          <a:xfrm>
            <a:off x="6376416" y="5"/>
            <a:ext cx="5815584" cy="6857995"/>
          </a:xfrm>
          <a:custGeom>
            <a:avLst/>
            <a:gdLst>
              <a:gd name="connsiteX0" fmla="*/ 0 w 4361688"/>
              <a:gd name="connsiteY0" fmla="*/ 0 h 5143496"/>
              <a:gd name="connsiteX1" fmla="*/ 4361688 w 4361688"/>
              <a:gd name="connsiteY1" fmla="*/ 0 h 5143496"/>
              <a:gd name="connsiteX2" fmla="*/ 4361688 w 4361688"/>
              <a:gd name="connsiteY2" fmla="*/ 5143496 h 5143496"/>
              <a:gd name="connsiteX3" fmla="*/ 1950954 w 4361688"/>
              <a:gd name="connsiteY3" fmla="*/ 5143496 h 5143496"/>
              <a:gd name="connsiteX4" fmla="*/ 1753075 w 4361688"/>
              <a:gd name="connsiteY4" fmla="*/ 5133501 h 5143496"/>
              <a:gd name="connsiteX5" fmla="*/ 13097 w 4361688"/>
              <a:gd name="connsiteY5" fmla="*/ 3204583 h 5143496"/>
              <a:gd name="connsiteX6" fmla="*/ 13097 w 4361688"/>
              <a:gd name="connsiteY6" fmla="*/ 1911875 h 5143496"/>
              <a:gd name="connsiteX7" fmla="*/ 13097 w 4361688"/>
              <a:gd name="connsiteY7" fmla="*/ 1230408 h 5143496"/>
              <a:gd name="connsiteX8" fmla="*/ 13097 w 4361688"/>
              <a:gd name="connsiteY8" fmla="*/ 2 h 5143496"/>
              <a:gd name="connsiteX9" fmla="*/ 0 w 4361688"/>
              <a:gd name="connsiteY9" fmla="*/ 2 h 5143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61688" h="5143496">
                <a:moveTo>
                  <a:pt x="0" y="0"/>
                </a:moveTo>
                <a:lnTo>
                  <a:pt x="4361688" y="0"/>
                </a:lnTo>
                <a:lnTo>
                  <a:pt x="4361688" y="5143496"/>
                </a:lnTo>
                <a:lnTo>
                  <a:pt x="1950954" y="5143496"/>
                </a:lnTo>
                <a:lnTo>
                  <a:pt x="1753075" y="5133501"/>
                </a:lnTo>
                <a:cubicBezTo>
                  <a:pt x="776484" y="5034300"/>
                  <a:pt x="13097" y="4209294"/>
                  <a:pt x="13097" y="3204583"/>
                </a:cubicBezTo>
                <a:lnTo>
                  <a:pt x="13097" y="1911875"/>
                </a:lnTo>
                <a:lnTo>
                  <a:pt x="13097" y="1230408"/>
                </a:lnTo>
                <a:lnTo>
                  <a:pt x="13097" y="2"/>
                </a:lnTo>
                <a:lnTo>
                  <a:pt x="0" y="2"/>
                </a:lnTo>
                <a:close/>
              </a:path>
            </a:pathLst>
          </a:custGeom>
        </p:spPr>
        <p:txBody>
          <a:bodyPr wrap="square">
            <a:noAutofit/>
          </a:bodyPr>
          <a:lstStyle/>
          <a:p>
            <a:endParaRPr lang="en-US"/>
          </a:p>
        </p:txBody>
      </p:sp>
      <p:sp>
        <p:nvSpPr>
          <p:cNvPr id="19" name="Text Placeholder 9">
            <a:extLst>
              <a:ext uri="{FF2B5EF4-FFF2-40B4-BE49-F238E27FC236}">
                <a16:creationId xmlns:a16="http://schemas.microsoft.com/office/drawing/2014/main" id="{4E4456B6-6704-4AF7-6DD2-66C813F85C50}"/>
              </a:ext>
            </a:extLst>
          </p:cNvPr>
          <p:cNvSpPr>
            <a:spLocks noGrp="1"/>
          </p:cNvSpPr>
          <p:nvPr>
            <p:ph type="body" sz="quarter" idx="16"/>
          </p:nvPr>
        </p:nvSpPr>
        <p:spPr>
          <a:xfrm>
            <a:off x="609600" y="3121153"/>
            <a:ext cx="5486401" cy="379656"/>
          </a:xfrm>
        </p:spPr>
        <p:txBody>
          <a:bodyPr>
            <a:spAutoFit/>
          </a:bodyPr>
          <a:lstStyle>
            <a:lvl1pPr>
              <a:defRPr sz="1867" b="0">
                <a:solidFill>
                  <a:schemeClr val="tx1"/>
                </a:solidFill>
              </a:defRPr>
            </a:lvl1pPr>
            <a:lvl2pPr>
              <a:defRPr sz="2900" b="1"/>
            </a:lvl2pPr>
            <a:lvl3pPr>
              <a:defRPr sz="2900" b="1"/>
            </a:lvl3pPr>
          </a:lstStyle>
          <a:p>
            <a:pPr lvl="0"/>
            <a:r>
              <a:rPr lang="en-US"/>
              <a:t>Click to edit Master text styles</a:t>
            </a:r>
          </a:p>
        </p:txBody>
      </p:sp>
      <p:sp>
        <p:nvSpPr>
          <p:cNvPr id="20" name="Text Placeholder 9">
            <a:extLst>
              <a:ext uri="{FF2B5EF4-FFF2-40B4-BE49-F238E27FC236}">
                <a16:creationId xmlns:a16="http://schemas.microsoft.com/office/drawing/2014/main" id="{C8C224A3-8F09-7E84-9E43-93ED36F3E168}"/>
              </a:ext>
            </a:extLst>
          </p:cNvPr>
          <p:cNvSpPr>
            <a:spLocks noGrp="1"/>
          </p:cNvSpPr>
          <p:nvPr>
            <p:ph type="body" sz="quarter" idx="17"/>
          </p:nvPr>
        </p:nvSpPr>
        <p:spPr>
          <a:xfrm>
            <a:off x="609600" y="2267713"/>
            <a:ext cx="5486401" cy="369332"/>
          </a:xfrm>
        </p:spPr>
        <p:txBody>
          <a:bodyPr>
            <a:spAutoFit/>
          </a:bodyPr>
          <a:lstStyle>
            <a:lvl1pPr>
              <a:defRPr sz="1800" b="0" i="1">
                <a:solidFill>
                  <a:schemeClr val="bg2"/>
                </a:solidFill>
              </a:defRPr>
            </a:lvl1pPr>
            <a:lvl2pPr>
              <a:defRPr sz="2900" b="1"/>
            </a:lvl2pPr>
            <a:lvl3pPr>
              <a:defRPr sz="2900" b="1"/>
            </a:lvl3pPr>
          </a:lstStyle>
          <a:p>
            <a:pPr lvl="0"/>
            <a:r>
              <a:rPr lang="en-US"/>
              <a:t>Click to edit Master text styles</a:t>
            </a:r>
          </a:p>
        </p:txBody>
      </p:sp>
      <p:sp>
        <p:nvSpPr>
          <p:cNvPr id="2" name="Title 1">
            <a:extLst>
              <a:ext uri="{FF2B5EF4-FFF2-40B4-BE49-F238E27FC236}">
                <a16:creationId xmlns:a16="http://schemas.microsoft.com/office/drawing/2014/main" id="{CE5CBC1A-1490-8981-CBD3-699E909226B3}"/>
              </a:ext>
            </a:extLst>
          </p:cNvPr>
          <p:cNvSpPr>
            <a:spLocks noGrp="1"/>
          </p:cNvSpPr>
          <p:nvPr>
            <p:ph type="title"/>
          </p:nvPr>
        </p:nvSpPr>
        <p:spPr>
          <a:xfrm>
            <a:off x="609599" y="1585625"/>
            <a:ext cx="5905743" cy="584775"/>
          </a:xfrm>
        </p:spPr>
        <p:txBody>
          <a:bodyPr wrap="square">
            <a:spAutoFit/>
          </a:bodyPr>
          <a:lstStyle/>
          <a:p>
            <a:r>
              <a:rPr lang="en-US"/>
              <a:t>Click to edit Master title style</a:t>
            </a:r>
          </a:p>
        </p:txBody>
      </p:sp>
      <p:sp>
        <p:nvSpPr>
          <p:cNvPr id="4" name="Text Placeholder 34">
            <a:extLst>
              <a:ext uri="{FF2B5EF4-FFF2-40B4-BE49-F238E27FC236}">
                <a16:creationId xmlns:a16="http://schemas.microsoft.com/office/drawing/2014/main" id="{A12E109B-F294-45D2-65D5-551345AC703C}"/>
              </a:ext>
            </a:extLst>
          </p:cNvPr>
          <p:cNvSpPr>
            <a:spLocks noGrp="1"/>
          </p:cNvSpPr>
          <p:nvPr>
            <p:ph type="body" sz="quarter" idx="12" hasCustomPrompt="1"/>
          </p:nvPr>
        </p:nvSpPr>
        <p:spPr>
          <a:xfrm>
            <a:off x="2505021" y="6397626"/>
            <a:ext cx="3590979" cy="240919"/>
          </a:xfrm>
        </p:spPr>
        <p:txBody>
          <a:bodyPr lIns="0" tIns="0" rIns="0" bIns="0" anchor="ctr" anchorCtr="0">
            <a:normAutofit/>
          </a:bodyPr>
          <a:lstStyle>
            <a:lvl1pPr marL="0" indent="0" algn="r">
              <a:spcBef>
                <a:spcPts val="0"/>
              </a:spcBef>
              <a:buNone/>
              <a:defRPr sz="900" i="0">
                <a:solidFill>
                  <a:srgbClr val="7F7F7F"/>
                </a:solidFill>
              </a:defRPr>
            </a:lvl1pPr>
          </a:lstStyle>
          <a:p>
            <a:pPr lvl="0"/>
            <a:r>
              <a:rPr lang="en-US" dirty="0"/>
              <a:t>Click to add text</a:t>
            </a:r>
          </a:p>
        </p:txBody>
      </p:sp>
    </p:spTree>
    <p:extLst>
      <p:ext uri="{BB962C8B-B14F-4D97-AF65-F5344CB8AC3E}">
        <p14:creationId xmlns:p14="http://schemas.microsoft.com/office/powerpoint/2010/main" val="37920668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p15="http://schemas.microsoft.com/office/powerpoint/2012/main" xmlns:a16="http://schemas.microsoft.com/office/drawing/2014/main" xmlns="">
      <p:transition advClick="0" advTm="0"/>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ite tab - left motif photo">
    <p:spTree>
      <p:nvGrpSpPr>
        <p:cNvPr id="1" name=""/>
        <p:cNvGrpSpPr/>
        <p:nvPr/>
      </p:nvGrpSpPr>
      <p:grpSpPr>
        <a:xfrm>
          <a:off x="0" y="0"/>
          <a:ext cx="0" cy="0"/>
          <a:chOff x="0" y="0"/>
          <a:chExt cx="0" cy="0"/>
        </a:xfrm>
      </p:grpSpPr>
      <p:pic>
        <p:nvPicPr>
          <p:cNvPr id="7" name="Graphic 11">
            <a:extLst>
              <a:ext uri="{FF2B5EF4-FFF2-40B4-BE49-F238E27FC236}">
                <a16:creationId xmlns:a16="http://schemas.microsoft.com/office/drawing/2014/main" id="{C82442DB-57DC-2D79-E415-7E26031649D6}"/>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rot="10800000">
            <a:off x="1" y="6203851"/>
            <a:ext cx="788319" cy="654148"/>
          </a:xfrm>
          <a:prstGeom prst="rect">
            <a:avLst/>
          </a:prstGeom>
        </p:spPr>
      </p:pic>
      <p:sp>
        <p:nvSpPr>
          <p:cNvPr id="8" name="TextBox 7">
            <a:extLst>
              <a:ext uri="{FF2B5EF4-FFF2-40B4-BE49-F238E27FC236}">
                <a16:creationId xmlns:a16="http://schemas.microsoft.com/office/drawing/2014/main" id="{FD32C3AF-F5BB-7C48-B103-7A49E46A6455}"/>
              </a:ext>
            </a:extLst>
          </p:cNvPr>
          <p:cNvSpPr txBox="1"/>
          <p:nvPr userDrawn="1"/>
        </p:nvSpPr>
        <p:spPr>
          <a:xfrm>
            <a:off x="362487" y="6409131"/>
            <a:ext cx="404391"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172" rtl="0" eaLnBrk="1" fontAlgn="auto" latinLnBrk="0" hangingPunct="1">
              <a:lnSpc>
                <a:spcPct val="100000"/>
              </a:lnSpc>
              <a:spcBef>
                <a:spcPts val="0"/>
              </a:spcBef>
              <a:spcAft>
                <a:spcPts val="0"/>
              </a:spcAft>
              <a:buClrTx/>
              <a:buSzTx/>
              <a:buFontTx/>
              <a:buNone/>
              <a:tabLst/>
              <a:defRPr/>
            </a:pPr>
            <a:fld id="{BBF673B1-3092-44ED-86E9-FE11F35C7E7C}" type="slidenum">
              <a:rPr lang="en-US" sz="800" b="0" i="0" smtClean="0">
                <a:solidFill>
                  <a:schemeClr val="bg1"/>
                </a:solidFill>
                <a:latin typeface="Arial" panose="020B0604020202020204" pitchFamily="34" charset="0"/>
              </a:rPr>
              <a:pPr marL="0" marR="0" lvl="0" indent="0" algn="ctr" defTabSz="914172" rtl="0" eaLnBrk="1" fontAlgn="auto" latinLnBrk="0" hangingPunct="1">
                <a:lnSpc>
                  <a:spcPct val="100000"/>
                </a:lnSpc>
                <a:spcBef>
                  <a:spcPts val="0"/>
                </a:spcBef>
                <a:spcAft>
                  <a:spcPts val="0"/>
                </a:spcAft>
                <a:buClrTx/>
                <a:buSzTx/>
                <a:buFontTx/>
                <a:buNone/>
                <a:tabLst/>
                <a:defRPr/>
              </a:pPr>
              <a:t>‹#›</a:t>
            </a:fld>
            <a:endParaRPr lang="en-US" sz="800" b="0" i="0">
              <a:solidFill>
                <a:schemeClr val="bg1"/>
              </a:solidFill>
              <a:latin typeface="Arial" panose="020B0604020202020204" pitchFamily="34" charset="0"/>
            </a:endParaRPr>
          </a:p>
        </p:txBody>
      </p:sp>
      <p:pic>
        <p:nvPicPr>
          <p:cNvPr id="9" name="Graphic 8">
            <a:extLst>
              <a:ext uri="{FF2B5EF4-FFF2-40B4-BE49-F238E27FC236}">
                <a16:creationId xmlns:a16="http://schemas.microsoft.com/office/drawing/2014/main" id="{64BDE17F-642A-2F40-B6E6-8DE943899128}"/>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53448" y="6385311"/>
            <a:ext cx="265611" cy="243840"/>
          </a:xfrm>
          <a:prstGeom prst="rect">
            <a:avLst/>
          </a:prstGeom>
        </p:spPr>
      </p:pic>
      <p:sp>
        <p:nvSpPr>
          <p:cNvPr id="4" name="Picture Placeholder 11">
            <a:extLst>
              <a:ext uri="{FF2B5EF4-FFF2-40B4-BE49-F238E27FC236}">
                <a16:creationId xmlns:a16="http://schemas.microsoft.com/office/drawing/2014/main" id="{BBB59BFB-F1CD-0303-F16D-0AD91C0AF872}"/>
              </a:ext>
            </a:extLst>
          </p:cNvPr>
          <p:cNvSpPr>
            <a:spLocks noGrp="1"/>
          </p:cNvSpPr>
          <p:nvPr userDrawn="1"/>
        </p:nvSpPr>
        <p:spPr>
          <a:xfrm>
            <a:off x="0" y="0"/>
            <a:ext cx="12192000" cy="68580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5143499 h 5143500"/>
              <a:gd name="connsiteX5" fmla="*/ 317831 w 9144000"/>
              <a:gd name="connsiteY5" fmla="*/ 5143499 h 5143500"/>
              <a:gd name="connsiteX6" fmla="*/ 573191 w 9144000"/>
              <a:gd name="connsiteY6" fmla="*/ 4887911 h 5143500"/>
              <a:gd name="connsiteX7" fmla="*/ 317831 w 9144000"/>
              <a:gd name="connsiteY7" fmla="*/ 4632324 h 5143500"/>
              <a:gd name="connsiteX8" fmla="*/ 0 w 9144000"/>
              <a:gd name="connsiteY8" fmla="*/ 4632324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5143500">
                <a:moveTo>
                  <a:pt x="0" y="0"/>
                </a:moveTo>
                <a:lnTo>
                  <a:pt x="9144000" y="0"/>
                </a:lnTo>
                <a:lnTo>
                  <a:pt x="9144000" y="5143500"/>
                </a:lnTo>
                <a:lnTo>
                  <a:pt x="0" y="5143500"/>
                </a:lnTo>
                <a:lnTo>
                  <a:pt x="0" y="5143499"/>
                </a:lnTo>
                <a:lnTo>
                  <a:pt x="317831" y="5143499"/>
                </a:lnTo>
                <a:cubicBezTo>
                  <a:pt x="458854" y="5143499"/>
                  <a:pt x="573191" y="5029060"/>
                  <a:pt x="573191" y="4887911"/>
                </a:cubicBezTo>
                <a:cubicBezTo>
                  <a:pt x="573191" y="4746763"/>
                  <a:pt x="458854" y="4632324"/>
                  <a:pt x="317831" y="4632324"/>
                </a:cubicBezTo>
                <a:lnTo>
                  <a:pt x="0" y="4632324"/>
                </a:lnTo>
                <a:close/>
              </a:path>
            </a:pathLst>
          </a:custGeom>
        </p:spPr>
        <p:txBody>
          <a:bodyPr vert="horz" wrap="square" lIns="91440" tIns="45720" rIns="91440" bIns="45720" rtlCol="0">
            <a:noAutofit/>
          </a:bodyPr>
          <a:lstStyle>
            <a:lvl1pPr marL="0" indent="0" algn="l" defTabSz="1219170" rtl="0" eaLnBrk="1" latinLnBrk="0" hangingPunct="1">
              <a:lnSpc>
                <a:spcPct val="90000"/>
              </a:lnSpc>
              <a:spcBef>
                <a:spcPts val="1333"/>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309026"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2pPr>
            <a:lvl3pPr marL="611702"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3pPr>
            <a:lvl4pPr marL="916494"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4pPr>
            <a:lvl5pPr marL="1221287"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US" sz="2400"/>
          </a:p>
        </p:txBody>
      </p:sp>
      <p:sp>
        <p:nvSpPr>
          <p:cNvPr id="5" name="Picture Placeholder 11">
            <a:extLst>
              <a:ext uri="{FF2B5EF4-FFF2-40B4-BE49-F238E27FC236}">
                <a16:creationId xmlns:a16="http://schemas.microsoft.com/office/drawing/2014/main" id="{BBB59BFB-F1CD-0303-F16D-0AD91C0AF872}"/>
              </a:ext>
            </a:extLst>
          </p:cNvPr>
          <p:cNvSpPr>
            <a:spLocks noGrp="1"/>
          </p:cNvSpPr>
          <p:nvPr userDrawn="1"/>
        </p:nvSpPr>
        <p:spPr>
          <a:xfrm>
            <a:off x="0" y="343592"/>
            <a:ext cx="12192000" cy="68580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5143499 h 5143500"/>
              <a:gd name="connsiteX5" fmla="*/ 317831 w 9144000"/>
              <a:gd name="connsiteY5" fmla="*/ 5143499 h 5143500"/>
              <a:gd name="connsiteX6" fmla="*/ 573191 w 9144000"/>
              <a:gd name="connsiteY6" fmla="*/ 4887911 h 5143500"/>
              <a:gd name="connsiteX7" fmla="*/ 317831 w 9144000"/>
              <a:gd name="connsiteY7" fmla="*/ 4632324 h 5143500"/>
              <a:gd name="connsiteX8" fmla="*/ 0 w 9144000"/>
              <a:gd name="connsiteY8" fmla="*/ 4632324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5143500">
                <a:moveTo>
                  <a:pt x="0" y="0"/>
                </a:moveTo>
                <a:lnTo>
                  <a:pt x="9144000" y="0"/>
                </a:lnTo>
                <a:lnTo>
                  <a:pt x="9144000" y="5143500"/>
                </a:lnTo>
                <a:lnTo>
                  <a:pt x="0" y="5143500"/>
                </a:lnTo>
                <a:lnTo>
                  <a:pt x="0" y="5143499"/>
                </a:lnTo>
                <a:lnTo>
                  <a:pt x="317831" y="5143499"/>
                </a:lnTo>
                <a:cubicBezTo>
                  <a:pt x="458854" y="5143499"/>
                  <a:pt x="573191" y="5029060"/>
                  <a:pt x="573191" y="4887911"/>
                </a:cubicBezTo>
                <a:cubicBezTo>
                  <a:pt x="573191" y="4746763"/>
                  <a:pt x="458854" y="4632324"/>
                  <a:pt x="317831" y="4632324"/>
                </a:cubicBezTo>
                <a:lnTo>
                  <a:pt x="0" y="4632324"/>
                </a:lnTo>
                <a:close/>
              </a:path>
            </a:pathLst>
          </a:custGeom>
        </p:spPr>
        <p:txBody>
          <a:bodyPr vert="horz" wrap="square" lIns="91440" tIns="45720" rIns="91440" bIns="45720" rtlCol="0">
            <a:noAutofit/>
          </a:bodyPr>
          <a:lstStyle>
            <a:lvl1pPr marL="0" indent="0" algn="l" defTabSz="1219170" rtl="0" eaLnBrk="1" latinLnBrk="0" hangingPunct="1">
              <a:lnSpc>
                <a:spcPct val="90000"/>
              </a:lnSpc>
              <a:spcBef>
                <a:spcPts val="1333"/>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309026"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2pPr>
            <a:lvl3pPr marL="611702"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3pPr>
            <a:lvl4pPr marL="916494"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4pPr>
            <a:lvl5pPr marL="1221287"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US" sz="2400"/>
          </a:p>
        </p:txBody>
      </p:sp>
      <p:sp>
        <p:nvSpPr>
          <p:cNvPr id="6" name="TextBox 4">
            <a:extLst>
              <a:ext uri="{FF2B5EF4-FFF2-40B4-BE49-F238E27FC236}">
                <a16:creationId xmlns:a16="http://schemas.microsoft.com/office/drawing/2014/main" id="{A3E4A0C6-C2BA-994F-B495-3F9C0A567339}"/>
              </a:ext>
            </a:extLst>
          </p:cNvPr>
          <p:cNvSpPr txBox="1"/>
          <p:nvPr userDrawn="1"/>
        </p:nvSpPr>
        <p:spPr>
          <a:xfrm>
            <a:off x="2341421" y="-343593"/>
            <a:ext cx="184731"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b="0" i="0">
              <a:latin typeface="Arial" panose="020B0604020202020204" pitchFamily="34" charset="0"/>
            </a:endParaRPr>
          </a:p>
        </p:txBody>
      </p:sp>
      <p:sp>
        <p:nvSpPr>
          <p:cNvPr id="11" name="Picture Placeholder 11">
            <a:extLst>
              <a:ext uri="{FF2B5EF4-FFF2-40B4-BE49-F238E27FC236}">
                <a16:creationId xmlns:a16="http://schemas.microsoft.com/office/drawing/2014/main" id="{BBB59BFB-F1CD-0303-F16D-0AD91C0AF872}"/>
              </a:ext>
            </a:extLst>
          </p:cNvPr>
          <p:cNvSpPr>
            <a:spLocks noGrp="1"/>
          </p:cNvSpPr>
          <p:nvPr userDrawn="1"/>
        </p:nvSpPr>
        <p:spPr>
          <a:xfrm>
            <a:off x="152400" y="495992"/>
            <a:ext cx="12192000" cy="68580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5143499 h 5143500"/>
              <a:gd name="connsiteX5" fmla="*/ 317831 w 9144000"/>
              <a:gd name="connsiteY5" fmla="*/ 5143499 h 5143500"/>
              <a:gd name="connsiteX6" fmla="*/ 573191 w 9144000"/>
              <a:gd name="connsiteY6" fmla="*/ 4887911 h 5143500"/>
              <a:gd name="connsiteX7" fmla="*/ 317831 w 9144000"/>
              <a:gd name="connsiteY7" fmla="*/ 4632324 h 5143500"/>
              <a:gd name="connsiteX8" fmla="*/ 0 w 9144000"/>
              <a:gd name="connsiteY8" fmla="*/ 4632324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5143500">
                <a:moveTo>
                  <a:pt x="0" y="0"/>
                </a:moveTo>
                <a:lnTo>
                  <a:pt x="9144000" y="0"/>
                </a:lnTo>
                <a:lnTo>
                  <a:pt x="9144000" y="5143500"/>
                </a:lnTo>
                <a:lnTo>
                  <a:pt x="0" y="5143500"/>
                </a:lnTo>
                <a:lnTo>
                  <a:pt x="0" y="5143499"/>
                </a:lnTo>
                <a:lnTo>
                  <a:pt x="317831" y="5143499"/>
                </a:lnTo>
                <a:cubicBezTo>
                  <a:pt x="458854" y="5143499"/>
                  <a:pt x="573191" y="5029060"/>
                  <a:pt x="573191" y="4887911"/>
                </a:cubicBezTo>
                <a:cubicBezTo>
                  <a:pt x="573191" y="4746763"/>
                  <a:pt x="458854" y="4632324"/>
                  <a:pt x="317831" y="4632324"/>
                </a:cubicBezTo>
                <a:lnTo>
                  <a:pt x="0" y="4632324"/>
                </a:lnTo>
                <a:close/>
              </a:path>
            </a:pathLst>
          </a:custGeom>
        </p:spPr>
        <p:txBody>
          <a:bodyPr vert="horz" wrap="square" lIns="91440" tIns="45720" rIns="91440" bIns="45720" rtlCol="0">
            <a:noAutofit/>
          </a:bodyPr>
          <a:lstStyle>
            <a:lvl1pPr marL="0" indent="0" algn="l" defTabSz="1219170" rtl="0" eaLnBrk="1" latinLnBrk="0" hangingPunct="1">
              <a:lnSpc>
                <a:spcPct val="90000"/>
              </a:lnSpc>
              <a:spcBef>
                <a:spcPts val="1333"/>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309026"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2pPr>
            <a:lvl3pPr marL="611702"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3pPr>
            <a:lvl4pPr marL="916494"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4pPr>
            <a:lvl5pPr marL="1221287" indent="0" algn="l" defTabSz="1219170" rtl="0" eaLnBrk="1" latinLnBrk="0" hangingPunct="1">
              <a:lnSpc>
                <a:spcPct val="90000"/>
              </a:lnSpc>
              <a:spcBef>
                <a:spcPts val="667"/>
              </a:spcBef>
              <a:buFont typeface="Arial" panose="020B0604020202020204" pitchFamily="34" charset="0"/>
              <a:buNone/>
              <a:tabLst/>
              <a:defRPr sz="1867" kern="1200">
                <a:solidFill>
                  <a:schemeClr val="tx1"/>
                </a:solidFill>
                <a:latin typeface="Arial" panose="020B0604020202020204" pitchFamily="34" charset="0"/>
                <a:ea typeface="+mn-ea"/>
                <a:cs typeface="Arial" panose="020B060402020202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US" sz="2400"/>
          </a:p>
        </p:txBody>
      </p:sp>
      <p:sp>
        <p:nvSpPr>
          <p:cNvPr id="12" name="TextBox 4">
            <a:extLst>
              <a:ext uri="{FF2B5EF4-FFF2-40B4-BE49-F238E27FC236}">
                <a16:creationId xmlns:a16="http://schemas.microsoft.com/office/drawing/2014/main" id="{A3E4A0C6-C2BA-994F-B495-3F9C0A567339}"/>
              </a:ext>
            </a:extLst>
          </p:cNvPr>
          <p:cNvSpPr txBox="1"/>
          <p:nvPr userDrawn="1"/>
        </p:nvSpPr>
        <p:spPr>
          <a:xfrm>
            <a:off x="2493821" y="-191193"/>
            <a:ext cx="184731"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b="0" i="0">
              <a:latin typeface="Arial" panose="020B0604020202020204" pitchFamily="34" charset="0"/>
            </a:endParaRPr>
          </a:p>
        </p:txBody>
      </p:sp>
      <p:sp>
        <p:nvSpPr>
          <p:cNvPr id="35" name="Picture Placeholder 34">
            <a:extLst>
              <a:ext uri="{FF2B5EF4-FFF2-40B4-BE49-F238E27FC236}">
                <a16:creationId xmlns:a16="http://schemas.microsoft.com/office/drawing/2014/main" id="{3EDD72C6-134A-1755-5F40-78F596AC9E31}"/>
              </a:ext>
            </a:extLst>
          </p:cNvPr>
          <p:cNvSpPr>
            <a:spLocks noGrp="1"/>
          </p:cNvSpPr>
          <p:nvPr>
            <p:ph type="pic" sz="quarter" idx="13"/>
          </p:nvPr>
        </p:nvSpPr>
        <p:spPr>
          <a:xfrm>
            <a:off x="8423296" y="2"/>
            <a:ext cx="3768704" cy="6857999"/>
          </a:xfrm>
          <a:custGeom>
            <a:avLst/>
            <a:gdLst>
              <a:gd name="connsiteX0" fmla="*/ 1 w 3768704"/>
              <a:gd name="connsiteY0" fmla="*/ 0 h 6857999"/>
              <a:gd name="connsiteX1" fmla="*/ 3768704 w 3768704"/>
              <a:gd name="connsiteY1" fmla="*/ 0 h 6857999"/>
              <a:gd name="connsiteX2" fmla="*/ 3768704 w 3768704"/>
              <a:gd name="connsiteY2" fmla="*/ 6857999 h 6857999"/>
              <a:gd name="connsiteX3" fmla="*/ 1738673 w 3768704"/>
              <a:gd name="connsiteY3" fmla="*/ 6857999 h 6857999"/>
              <a:gd name="connsiteX4" fmla="*/ 1589250 w 3768704"/>
              <a:gd name="connsiteY4" fmla="*/ 6850455 h 6857999"/>
              <a:gd name="connsiteX5" fmla="*/ 0 w 3768704"/>
              <a:gd name="connsiteY5" fmla="*/ 5088595 h 6857999"/>
              <a:gd name="connsiteX6" fmla="*/ 0 w 3768704"/>
              <a:gd name="connsiteY6" fmla="*/ 3285725 h 6857999"/>
              <a:gd name="connsiteX7" fmla="*/ 1 w 3768704"/>
              <a:gd name="connsiteY7" fmla="*/ 3285725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68704" h="6857999">
                <a:moveTo>
                  <a:pt x="1" y="0"/>
                </a:moveTo>
                <a:lnTo>
                  <a:pt x="3768704" y="0"/>
                </a:lnTo>
                <a:lnTo>
                  <a:pt x="3768704" y="6857999"/>
                </a:lnTo>
                <a:lnTo>
                  <a:pt x="1738673" y="6857999"/>
                </a:lnTo>
                <a:lnTo>
                  <a:pt x="1589250" y="6850455"/>
                </a:lnTo>
                <a:cubicBezTo>
                  <a:pt x="697124" y="6759874"/>
                  <a:pt x="0" y="6006540"/>
                  <a:pt x="0" y="5088595"/>
                </a:cubicBezTo>
                <a:lnTo>
                  <a:pt x="0" y="3285725"/>
                </a:lnTo>
                <a:lnTo>
                  <a:pt x="1" y="3285725"/>
                </a:lnTo>
                <a:close/>
              </a:path>
            </a:pathLst>
          </a:custGeom>
        </p:spPr>
        <p:txBody>
          <a:bodyPr wrap="square">
            <a:noAutofit/>
          </a:bodyPr>
          <a:lstStyle/>
          <a:p>
            <a:endParaRPr lang="en-US"/>
          </a:p>
        </p:txBody>
      </p:sp>
      <p:sp>
        <p:nvSpPr>
          <p:cNvPr id="3" name="Title 1">
            <a:extLst>
              <a:ext uri="{FF2B5EF4-FFF2-40B4-BE49-F238E27FC236}">
                <a16:creationId xmlns:a16="http://schemas.microsoft.com/office/drawing/2014/main" id="{50403C54-E26E-4EDA-6D6D-D08749EEB35F}"/>
              </a:ext>
            </a:extLst>
          </p:cNvPr>
          <p:cNvSpPr>
            <a:spLocks noGrp="1"/>
          </p:cNvSpPr>
          <p:nvPr>
            <p:ph type="title"/>
          </p:nvPr>
        </p:nvSpPr>
        <p:spPr>
          <a:xfrm>
            <a:off x="609601" y="0"/>
            <a:ext cx="7518399" cy="1498600"/>
          </a:xfrm>
        </p:spPr>
        <p:txBody>
          <a:bodyPr/>
          <a:lstStyle/>
          <a:p>
            <a:r>
              <a:rPr lang="en-US"/>
              <a:t>Click to edit Master title style</a:t>
            </a:r>
          </a:p>
        </p:txBody>
      </p:sp>
      <p:sp>
        <p:nvSpPr>
          <p:cNvPr id="13" name="Text Placeholder 34">
            <a:extLst>
              <a:ext uri="{FF2B5EF4-FFF2-40B4-BE49-F238E27FC236}">
                <a16:creationId xmlns:a16="http://schemas.microsoft.com/office/drawing/2014/main" id="{0CAB11AB-7B76-A55E-72D7-A19DAFD726AA}"/>
              </a:ext>
            </a:extLst>
          </p:cNvPr>
          <p:cNvSpPr>
            <a:spLocks noGrp="1"/>
          </p:cNvSpPr>
          <p:nvPr>
            <p:ph type="body" sz="quarter" idx="12" hasCustomPrompt="1"/>
          </p:nvPr>
        </p:nvSpPr>
        <p:spPr>
          <a:xfrm>
            <a:off x="2929467" y="6397626"/>
            <a:ext cx="5198533" cy="240919"/>
          </a:xfrm>
        </p:spPr>
        <p:txBody>
          <a:bodyPr lIns="0" tIns="0" rIns="0" bIns="0" anchor="ctr" anchorCtr="0">
            <a:normAutofit/>
          </a:bodyPr>
          <a:lstStyle>
            <a:lvl1pPr marL="0" indent="0" algn="r">
              <a:spcBef>
                <a:spcPts val="0"/>
              </a:spcBef>
              <a:buNone/>
              <a:defRPr sz="900" i="0">
                <a:solidFill>
                  <a:srgbClr val="7F7F7F"/>
                </a:solidFill>
              </a:defRPr>
            </a:lvl1pPr>
          </a:lstStyle>
          <a:p>
            <a:pPr lvl="0"/>
            <a:r>
              <a:rPr lang="en-US" dirty="0"/>
              <a:t>Click to add text</a:t>
            </a:r>
          </a:p>
        </p:txBody>
      </p:sp>
      <p:sp>
        <p:nvSpPr>
          <p:cNvPr id="2" name="Text Placeholder 9">
            <a:extLst>
              <a:ext uri="{FF2B5EF4-FFF2-40B4-BE49-F238E27FC236}">
                <a16:creationId xmlns:a16="http://schemas.microsoft.com/office/drawing/2014/main" id="{D3A0A540-DF2E-6ADD-3BDD-1B207C8F2F37}"/>
              </a:ext>
            </a:extLst>
          </p:cNvPr>
          <p:cNvSpPr>
            <a:spLocks noGrp="1"/>
          </p:cNvSpPr>
          <p:nvPr>
            <p:ph type="body" sz="quarter" idx="16"/>
          </p:nvPr>
        </p:nvSpPr>
        <p:spPr>
          <a:xfrm>
            <a:off x="609600" y="2581650"/>
            <a:ext cx="5486401" cy="379656"/>
          </a:xfrm>
        </p:spPr>
        <p:txBody>
          <a:bodyPr>
            <a:spAutoFit/>
          </a:bodyPr>
          <a:lstStyle>
            <a:lvl1pPr>
              <a:defRPr sz="1867" b="0">
                <a:solidFill>
                  <a:schemeClr val="tx1"/>
                </a:solidFill>
              </a:defRPr>
            </a:lvl1pPr>
            <a:lvl2pPr>
              <a:defRPr sz="2900" b="1"/>
            </a:lvl2pPr>
            <a:lvl3pPr>
              <a:defRPr sz="2900" b="1"/>
            </a:lvl3pPr>
          </a:lstStyle>
          <a:p>
            <a:pPr lvl="0"/>
            <a:r>
              <a:rPr lang="en-US"/>
              <a:t>Click to edit Master text styles</a:t>
            </a:r>
          </a:p>
        </p:txBody>
      </p:sp>
      <p:sp>
        <p:nvSpPr>
          <p:cNvPr id="14" name="Text Placeholder 9">
            <a:extLst>
              <a:ext uri="{FF2B5EF4-FFF2-40B4-BE49-F238E27FC236}">
                <a16:creationId xmlns:a16="http://schemas.microsoft.com/office/drawing/2014/main" id="{32478A6E-62CF-2C23-1BBC-9C92FC491AFC}"/>
              </a:ext>
            </a:extLst>
          </p:cNvPr>
          <p:cNvSpPr>
            <a:spLocks noGrp="1"/>
          </p:cNvSpPr>
          <p:nvPr>
            <p:ph type="body" sz="quarter" idx="17"/>
          </p:nvPr>
        </p:nvSpPr>
        <p:spPr>
          <a:xfrm>
            <a:off x="609600" y="1540944"/>
            <a:ext cx="5486401" cy="369332"/>
          </a:xfrm>
        </p:spPr>
        <p:txBody>
          <a:bodyPr>
            <a:spAutoFit/>
          </a:bodyPr>
          <a:lstStyle>
            <a:lvl1pPr>
              <a:defRPr sz="1800" b="0" i="1">
                <a:solidFill>
                  <a:schemeClr val="bg2"/>
                </a:solidFill>
              </a:defRPr>
            </a:lvl1pPr>
            <a:lvl2pPr>
              <a:defRPr sz="2900" b="1"/>
            </a:lvl2pPr>
            <a:lvl3pPr>
              <a:defRPr sz="2900" b="1"/>
            </a:lvl3pPr>
          </a:lstStyle>
          <a:p>
            <a:pPr lvl="0"/>
            <a:r>
              <a:rPr lang="en-US"/>
              <a:t>Click to edit Master text styles</a:t>
            </a:r>
          </a:p>
        </p:txBody>
      </p:sp>
    </p:spTree>
    <p:extLst>
      <p:ext uri="{BB962C8B-B14F-4D97-AF65-F5344CB8AC3E}">
        <p14:creationId xmlns:p14="http://schemas.microsoft.com/office/powerpoint/2010/main" val="13016039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p15="http://schemas.microsoft.com/office/powerpoint/2012/main" xmlns:asvg="http://schemas.microsoft.com/office/drawing/2016/SVG/main" xmlns:a14="http://schemas.microsoft.com/office/drawing/2010/main" xmlns:a16="http://schemas.microsoft.com/office/drawing/2014/main" xmlns="">
      <p:transition advClick="0" advTm="0"/>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 Titl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7B5CA5EE-B0AF-4B2F-A239-8737B1752BEF}"/>
              </a:ext>
            </a:extLst>
          </p:cNvPr>
          <p:cNvSpPr>
            <a:spLocks noGrp="1"/>
          </p:cNvSpPr>
          <p:nvPr>
            <p:ph type="title"/>
          </p:nvPr>
        </p:nvSpPr>
        <p:spPr>
          <a:xfrm>
            <a:off x="609600" y="0"/>
            <a:ext cx="10972800" cy="1498600"/>
          </a:xfrm>
          <a:prstGeom prst="rect">
            <a:avLst/>
          </a:prstGeom>
        </p:spPr>
        <p:txBody>
          <a:bodyPr/>
          <a:lstStyle>
            <a:lvl1pPr algn="l">
              <a:defRPr>
                <a:solidFill>
                  <a:srgbClr val="595959"/>
                </a:solidFill>
              </a:defRPr>
            </a:lvl1pPr>
          </a:lstStyle>
          <a:p>
            <a:r>
              <a:rPr lang="en-US"/>
              <a:t>Click to edit Master title style</a:t>
            </a:r>
          </a:p>
        </p:txBody>
      </p:sp>
      <p:sp>
        <p:nvSpPr>
          <p:cNvPr id="3" name="Text Placeholder 34">
            <a:extLst>
              <a:ext uri="{FF2B5EF4-FFF2-40B4-BE49-F238E27FC236}">
                <a16:creationId xmlns:a16="http://schemas.microsoft.com/office/drawing/2014/main" id="{200585D1-29A9-E8B5-62C3-5721ADF34A2E}"/>
              </a:ext>
            </a:extLst>
          </p:cNvPr>
          <p:cNvSpPr>
            <a:spLocks noGrp="1"/>
          </p:cNvSpPr>
          <p:nvPr>
            <p:ph type="body" sz="quarter" idx="12" hasCustomPrompt="1"/>
          </p:nvPr>
        </p:nvSpPr>
        <p:spPr>
          <a:xfrm>
            <a:off x="2929466" y="6397626"/>
            <a:ext cx="8652935" cy="240919"/>
          </a:xfrm>
        </p:spPr>
        <p:txBody>
          <a:bodyPr lIns="0" tIns="0" rIns="0" bIns="0" anchor="ctr" anchorCtr="0">
            <a:normAutofit/>
          </a:bodyPr>
          <a:lstStyle>
            <a:lvl1pPr marL="0" indent="0" algn="r">
              <a:spcBef>
                <a:spcPts val="0"/>
              </a:spcBef>
              <a:buNone/>
              <a:defRPr sz="900" i="0">
                <a:solidFill>
                  <a:srgbClr val="7F7F7F"/>
                </a:solidFill>
              </a:defRPr>
            </a:lvl1pPr>
          </a:lstStyle>
          <a:p>
            <a:pPr lvl="0"/>
            <a:r>
              <a:rPr lang="en-US" dirty="0"/>
              <a:t>Click to add text</a:t>
            </a:r>
          </a:p>
        </p:txBody>
      </p:sp>
    </p:spTree>
    <p:extLst>
      <p:ext uri="{BB962C8B-B14F-4D97-AF65-F5344CB8AC3E}">
        <p14:creationId xmlns:p14="http://schemas.microsoft.com/office/powerpoint/2010/main" val="31033263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a16="http://schemas.microsoft.com/office/drawing/2014/main"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Image + Title">
    <p:spTree>
      <p:nvGrpSpPr>
        <p:cNvPr id="1" name=""/>
        <p:cNvGrpSpPr/>
        <p:nvPr/>
      </p:nvGrpSpPr>
      <p:grpSpPr>
        <a:xfrm>
          <a:off x="0" y="0"/>
          <a:ext cx="0" cy="0"/>
          <a:chOff x="0" y="0"/>
          <a:chExt cx="0" cy="0"/>
        </a:xfrm>
      </p:grpSpPr>
      <p:sp>
        <p:nvSpPr>
          <p:cNvPr id="3" name="Picture Placeholder 11">
            <a:extLst>
              <a:ext uri="{FF2B5EF4-FFF2-40B4-BE49-F238E27FC236}">
                <a16:creationId xmlns:a16="http://schemas.microsoft.com/office/drawing/2014/main" id="{06B9F96A-E570-F914-BA06-FD7EF282BA33}"/>
              </a:ext>
            </a:extLst>
          </p:cNvPr>
          <p:cNvSpPr>
            <a:spLocks noGrp="1"/>
          </p:cNvSpPr>
          <p:nvPr>
            <p:ph type="pic" sz="quarter" idx="10"/>
          </p:nvPr>
        </p:nvSpPr>
        <p:spPr>
          <a:xfrm>
            <a:off x="0" y="0"/>
            <a:ext cx="12192000" cy="68580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5143499 h 5143500"/>
              <a:gd name="connsiteX5" fmla="*/ 317831 w 9144000"/>
              <a:gd name="connsiteY5" fmla="*/ 5143499 h 5143500"/>
              <a:gd name="connsiteX6" fmla="*/ 573191 w 9144000"/>
              <a:gd name="connsiteY6" fmla="*/ 4887911 h 5143500"/>
              <a:gd name="connsiteX7" fmla="*/ 317831 w 9144000"/>
              <a:gd name="connsiteY7" fmla="*/ 4632324 h 5143500"/>
              <a:gd name="connsiteX8" fmla="*/ 0 w 9144000"/>
              <a:gd name="connsiteY8" fmla="*/ 4632324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5143500">
                <a:moveTo>
                  <a:pt x="0" y="0"/>
                </a:moveTo>
                <a:lnTo>
                  <a:pt x="9144000" y="0"/>
                </a:lnTo>
                <a:lnTo>
                  <a:pt x="9144000" y="5143500"/>
                </a:lnTo>
                <a:lnTo>
                  <a:pt x="0" y="5143500"/>
                </a:lnTo>
                <a:lnTo>
                  <a:pt x="0" y="5143499"/>
                </a:lnTo>
                <a:lnTo>
                  <a:pt x="317831" y="5143499"/>
                </a:lnTo>
                <a:cubicBezTo>
                  <a:pt x="458854" y="5143499"/>
                  <a:pt x="573191" y="5029060"/>
                  <a:pt x="573191" y="4887911"/>
                </a:cubicBezTo>
                <a:cubicBezTo>
                  <a:pt x="573191" y="4746763"/>
                  <a:pt x="458854" y="4632324"/>
                  <a:pt x="317831" y="4632324"/>
                </a:cubicBezTo>
                <a:lnTo>
                  <a:pt x="0" y="4632324"/>
                </a:lnTo>
                <a:close/>
              </a:path>
            </a:pathLst>
          </a:custGeom>
          <a:noFill/>
        </p:spPr>
        <p:txBody>
          <a:bodyPr wrap="square">
            <a:noAutofit/>
          </a:bodyPr>
          <a:lstStyle/>
          <a:p>
            <a:endParaRPr lang="en-US"/>
          </a:p>
        </p:txBody>
      </p:sp>
      <p:sp>
        <p:nvSpPr>
          <p:cNvPr id="5" name="TextBox 4">
            <a:extLst>
              <a:ext uri="{FF2B5EF4-FFF2-40B4-BE49-F238E27FC236}">
                <a16:creationId xmlns:a16="http://schemas.microsoft.com/office/drawing/2014/main" id="{A3E4A0C6-C2BA-994F-B495-3F9C0A567339}"/>
              </a:ext>
            </a:extLst>
          </p:cNvPr>
          <p:cNvSpPr txBox="1"/>
          <p:nvPr/>
        </p:nvSpPr>
        <p:spPr>
          <a:xfrm>
            <a:off x="2349731" y="-687185"/>
            <a:ext cx="184731" cy="461665"/>
          </a:xfrm>
          <a:prstGeom prst="rect">
            <a:avLst/>
          </a:prstGeom>
          <a:noFill/>
        </p:spPr>
        <p:txBody>
          <a:bodyPr wrap="none" rtlCol="0">
            <a:spAutoFit/>
          </a:bodyPr>
          <a:lstStyle/>
          <a:p>
            <a:endParaRPr lang="en-US" sz="2400"/>
          </a:p>
        </p:txBody>
      </p:sp>
      <p:sp>
        <p:nvSpPr>
          <p:cNvPr id="2" name="Text Placeholder 34">
            <a:extLst>
              <a:ext uri="{FF2B5EF4-FFF2-40B4-BE49-F238E27FC236}">
                <a16:creationId xmlns:a16="http://schemas.microsoft.com/office/drawing/2014/main" id="{5475E934-0767-CA89-3E8C-FA73658B1DC7}"/>
              </a:ext>
            </a:extLst>
          </p:cNvPr>
          <p:cNvSpPr>
            <a:spLocks noGrp="1"/>
          </p:cNvSpPr>
          <p:nvPr>
            <p:ph type="body" sz="quarter" idx="12" hasCustomPrompt="1"/>
          </p:nvPr>
        </p:nvSpPr>
        <p:spPr>
          <a:xfrm>
            <a:off x="2929466" y="6397626"/>
            <a:ext cx="8652935" cy="240919"/>
          </a:xfrm>
        </p:spPr>
        <p:txBody>
          <a:bodyPr lIns="0" tIns="0" rIns="0" bIns="0" anchor="ctr" anchorCtr="0">
            <a:normAutofit/>
          </a:bodyPr>
          <a:lstStyle>
            <a:lvl1pPr marL="0" indent="0" algn="r">
              <a:spcBef>
                <a:spcPts val="0"/>
              </a:spcBef>
              <a:buNone/>
              <a:defRPr sz="900" i="0">
                <a:solidFill>
                  <a:srgbClr val="7F7F7F"/>
                </a:solidFill>
              </a:defRPr>
            </a:lvl1pPr>
          </a:lstStyle>
          <a:p>
            <a:pPr lvl="0"/>
            <a:r>
              <a:rPr lang="en-US" dirty="0"/>
              <a:t>Click to add text</a:t>
            </a:r>
          </a:p>
        </p:txBody>
      </p:sp>
      <p:sp>
        <p:nvSpPr>
          <p:cNvPr id="7" name="Title 6">
            <a:extLst>
              <a:ext uri="{FF2B5EF4-FFF2-40B4-BE49-F238E27FC236}">
                <a16:creationId xmlns:a16="http://schemas.microsoft.com/office/drawing/2014/main" id="{7D9CB269-96E5-5412-A2C6-72F4B098A67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91618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a16="http://schemas.microsoft.com/office/drawing/2014/main" xmlns="">
      <p:transition advClick="0" advTm="0"/>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image 4 block grid +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50E96-AFD7-51F7-8E10-B7BD18B07027}"/>
              </a:ext>
            </a:extLst>
          </p:cNvPr>
          <p:cNvSpPr>
            <a:spLocks noGrp="1"/>
          </p:cNvSpPr>
          <p:nvPr>
            <p:ph type="title"/>
          </p:nvPr>
        </p:nvSpPr>
        <p:spPr>
          <a:xfrm>
            <a:off x="609600" y="0"/>
            <a:ext cx="10972800" cy="1498600"/>
          </a:xfrm>
        </p:spPr>
        <p:txBody>
          <a:bodyPr/>
          <a:lstStyle/>
          <a:p>
            <a:r>
              <a:rPr lang="en-US"/>
              <a:t>Click to edit Master title style</a:t>
            </a:r>
          </a:p>
        </p:txBody>
      </p:sp>
      <p:sp>
        <p:nvSpPr>
          <p:cNvPr id="3" name="Rectangle 2">
            <a:extLst>
              <a:ext uri="{FF2B5EF4-FFF2-40B4-BE49-F238E27FC236}">
                <a16:creationId xmlns:a16="http://schemas.microsoft.com/office/drawing/2014/main" id="{50A6E012-676D-EDE4-A2A0-EE6063B991C1}"/>
              </a:ext>
            </a:extLst>
          </p:cNvPr>
          <p:cNvSpPr/>
          <p:nvPr userDrawn="1"/>
        </p:nvSpPr>
        <p:spPr>
          <a:xfrm>
            <a:off x="6087909" y="3806217"/>
            <a:ext cx="5375575" cy="238963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4" name="Rectangle 3">
            <a:extLst>
              <a:ext uri="{FF2B5EF4-FFF2-40B4-BE49-F238E27FC236}">
                <a16:creationId xmlns:a16="http://schemas.microsoft.com/office/drawing/2014/main" id="{BD013F5C-E5E2-7E1B-7DA2-AB8D0592C4AF}"/>
              </a:ext>
            </a:extLst>
          </p:cNvPr>
          <p:cNvSpPr/>
          <p:nvPr userDrawn="1"/>
        </p:nvSpPr>
        <p:spPr>
          <a:xfrm>
            <a:off x="716629" y="3806217"/>
            <a:ext cx="5375576" cy="238963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5" name="Rectangle 4">
            <a:extLst>
              <a:ext uri="{FF2B5EF4-FFF2-40B4-BE49-F238E27FC236}">
                <a16:creationId xmlns:a16="http://schemas.microsoft.com/office/drawing/2014/main" id="{97AC6A2B-2A3E-CC3F-E523-66A8EF2766BE}"/>
              </a:ext>
            </a:extLst>
          </p:cNvPr>
          <p:cNvSpPr/>
          <p:nvPr userDrawn="1"/>
        </p:nvSpPr>
        <p:spPr>
          <a:xfrm>
            <a:off x="6087910" y="1415489"/>
            <a:ext cx="5375573" cy="238963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 name="Rectangle 5">
            <a:extLst>
              <a:ext uri="{FF2B5EF4-FFF2-40B4-BE49-F238E27FC236}">
                <a16:creationId xmlns:a16="http://schemas.microsoft.com/office/drawing/2014/main" id="{96114284-7CC1-3D71-EFDE-313A3D0EDD6F}"/>
              </a:ext>
            </a:extLst>
          </p:cNvPr>
          <p:cNvSpPr/>
          <p:nvPr userDrawn="1"/>
        </p:nvSpPr>
        <p:spPr>
          <a:xfrm>
            <a:off x="716629" y="1415489"/>
            <a:ext cx="5375576" cy="238963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7" name="Picture Placeholder 44">
            <a:extLst>
              <a:ext uri="{FF2B5EF4-FFF2-40B4-BE49-F238E27FC236}">
                <a16:creationId xmlns:a16="http://schemas.microsoft.com/office/drawing/2014/main" id="{8A414B06-B202-991A-99E9-FB238B11A9D7}"/>
              </a:ext>
            </a:extLst>
          </p:cNvPr>
          <p:cNvSpPr>
            <a:spLocks noGrp="1"/>
          </p:cNvSpPr>
          <p:nvPr>
            <p:ph type="pic" sz="quarter" idx="24"/>
          </p:nvPr>
        </p:nvSpPr>
        <p:spPr>
          <a:xfrm>
            <a:off x="6092204" y="3806217"/>
            <a:ext cx="2353056" cy="2389632"/>
          </a:xfrm>
          <a:custGeom>
            <a:avLst/>
            <a:gdLst>
              <a:gd name="connsiteX0" fmla="*/ 0 w 2327340"/>
              <a:gd name="connsiteY0" fmla="*/ 0 h 2523744"/>
              <a:gd name="connsiteX1" fmla="*/ 2327340 w 2327340"/>
              <a:gd name="connsiteY1" fmla="*/ 0 h 2523744"/>
              <a:gd name="connsiteX2" fmla="*/ 2327340 w 2327340"/>
              <a:gd name="connsiteY2" fmla="*/ 404 h 2523744"/>
              <a:gd name="connsiteX3" fmla="*/ 1358053 w 2327340"/>
              <a:gd name="connsiteY3" fmla="*/ 404 h 2523744"/>
              <a:gd name="connsiteX4" fmla="*/ 1451291 w 2327340"/>
              <a:gd name="connsiteY4" fmla="*/ 5114 h 2523744"/>
              <a:gd name="connsiteX5" fmla="*/ 2325465 w 2327340"/>
              <a:gd name="connsiteY5" fmla="*/ 974212 h 2523744"/>
              <a:gd name="connsiteX6" fmla="*/ 2325465 w 2327340"/>
              <a:gd name="connsiteY6" fmla="*/ 1965735 h 2523744"/>
              <a:gd name="connsiteX7" fmla="*/ 2327340 w 2327340"/>
              <a:gd name="connsiteY7" fmla="*/ 1965735 h 2523744"/>
              <a:gd name="connsiteX8" fmla="*/ 2327340 w 2327340"/>
              <a:gd name="connsiteY8" fmla="*/ 2523744 h 2523744"/>
              <a:gd name="connsiteX9" fmla="*/ 0 w 2327340"/>
              <a:gd name="connsiteY9" fmla="*/ 2523744 h 2523744"/>
              <a:gd name="connsiteX0" fmla="*/ 0 w 2327340"/>
              <a:gd name="connsiteY0" fmla="*/ 0 h 2523744"/>
              <a:gd name="connsiteX1" fmla="*/ 2327340 w 2327340"/>
              <a:gd name="connsiteY1" fmla="*/ 0 h 2523744"/>
              <a:gd name="connsiteX2" fmla="*/ 1358053 w 2327340"/>
              <a:gd name="connsiteY2" fmla="*/ 404 h 2523744"/>
              <a:gd name="connsiteX3" fmla="*/ 1451291 w 2327340"/>
              <a:gd name="connsiteY3" fmla="*/ 5114 h 2523744"/>
              <a:gd name="connsiteX4" fmla="*/ 2325465 w 2327340"/>
              <a:gd name="connsiteY4" fmla="*/ 974212 h 2523744"/>
              <a:gd name="connsiteX5" fmla="*/ 2325465 w 2327340"/>
              <a:gd name="connsiteY5" fmla="*/ 1965735 h 2523744"/>
              <a:gd name="connsiteX6" fmla="*/ 2327340 w 2327340"/>
              <a:gd name="connsiteY6" fmla="*/ 1965735 h 2523744"/>
              <a:gd name="connsiteX7" fmla="*/ 2327340 w 2327340"/>
              <a:gd name="connsiteY7" fmla="*/ 2523744 h 2523744"/>
              <a:gd name="connsiteX8" fmla="*/ 0 w 2327340"/>
              <a:gd name="connsiteY8" fmla="*/ 2523744 h 2523744"/>
              <a:gd name="connsiteX9" fmla="*/ 0 w 2327340"/>
              <a:gd name="connsiteY9" fmla="*/ 0 h 2523744"/>
              <a:gd name="connsiteX0" fmla="*/ 0 w 2327340"/>
              <a:gd name="connsiteY0" fmla="*/ 0 h 2523744"/>
              <a:gd name="connsiteX1" fmla="*/ 1358053 w 2327340"/>
              <a:gd name="connsiteY1" fmla="*/ 404 h 2523744"/>
              <a:gd name="connsiteX2" fmla="*/ 1451291 w 2327340"/>
              <a:gd name="connsiteY2" fmla="*/ 5114 h 2523744"/>
              <a:gd name="connsiteX3" fmla="*/ 2325465 w 2327340"/>
              <a:gd name="connsiteY3" fmla="*/ 974212 h 2523744"/>
              <a:gd name="connsiteX4" fmla="*/ 2325465 w 2327340"/>
              <a:gd name="connsiteY4" fmla="*/ 1965735 h 2523744"/>
              <a:gd name="connsiteX5" fmla="*/ 2327340 w 2327340"/>
              <a:gd name="connsiteY5" fmla="*/ 1965735 h 2523744"/>
              <a:gd name="connsiteX6" fmla="*/ 2327340 w 2327340"/>
              <a:gd name="connsiteY6" fmla="*/ 2523744 h 2523744"/>
              <a:gd name="connsiteX7" fmla="*/ 0 w 2327340"/>
              <a:gd name="connsiteY7" fmla="*/ 2523744 h 2523744"/>
              <a:gd name="connsiteX8" fmla="*/ 0 w 2327340"/>
              <a:gd name="connsiteY8" fmla="*/ 0 h 252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7340" h="2523744">
                <a:moveTo>
                  <a:pt x="0" y="0"/>
                </a:moveTo>
                <a:lnTo>
                  <a:pt x="1358053" y="404"/>
                </a:lnTo>
                <a:lnTo>
                  <a:pt x="1451291" y="5114"/>
                </a:lnTo>
                <a:cubicBezTo>
                  <a:pt x="1941936" y="54953"/>
                  <a:pt x="2325465" y="469440"/>
                  <a:pt x="2325465" y="974212"/>
                </a:cubicBezTo>
                <a:lnTo>
                  <a:pt x="2325465" y="1965735"/>
                </a:lnTo>
                <a:lnTo>
                  <a:pt x="2327340" y="1965735"/>
                </a:lnTo>
                <a:lnTo>
                  <a:pt x="2327340" y="2523744"/>
                </a:lnTo>
                <a:lnTo>
                  <a:pt x="0" y="2523744"/>
                </a:lnTo>
                <a:lnTo>
                  <a:pt x="0" y="0"/>
                </a:lnTo>
                <a:close/>
              </a:path>
            </a:pathLst>
          </a:custGeom>
        </p:spPr>
        <p:txBody>
          <a:bodyPr wrap="square">
            <a:noAutofit/>
          </a:bodyPr>
          <a:lstStyle/>
          <a:p>
            <a:endParaRPr lang="en-US"/>
          </a:p>
        </p:txBody>
      </p:sp>
      <p:sp>
        <p:nvSpPr>
          <p:cNvPr id="8" name="Picture Placeholder 45">
            <a:extLst>
              <a:ext uri="{FF2B5EF4-FFF2-40B4-BE49-F238E27FC236}">
                <a16:creationId xmlns:a16="http://schemas.microsoft.com/office/drawing/2014/main" id="{B585570E-1748-0FBB-43D3-15655B74F88A}"/>
              </a:ext>
            </a:extLst>
          </p:cNvPr>
          <p:cNvSpPr>
            <a:spLocks noGrp="1"/>
          </p:cNvSpPr>
          <p:nvPr>
            <p:ph type="pic" sz="quarter" idx="28"/>
          </p:nvPr>
        </p:nvSpPr>
        <p:spPr>
          <a:xfrm>
            <a:off x="716628" y="3806217"/>
            <a:ext cx="2353056" cy="2389632"/>
          </a:xfrm>
          <a:custGeom>
            <a:avLst/>
            <a:gdLst>
              <a:gd name="connsiteX0" fmla="*/ 0 w 2312598"/>
              <a:gd name="connsiteY0" fmla="*/ 0 h 2523744"/>
              <a:gd name="connsiteX1" fmla="*/ 2312598 w 2312598"/>
              <a:gd name="connsiteY1" fmla="*/ 0 h 2523744"/>
              <a:gd name="connsiteX2" fmla="*/ 2312598 w 2312598"/>
              <a:gd name="connsiteY2" fmla="*/ 404 h 2523744"/>
              <a:gd name="connsiteX3" fmla="*/ 1343311 w 2312598"/>
              <a:gd name="connsiteY3" fmla="*/ 404 h 2523744"/>
              <a:gd name="connsiteX4" fmla="*/ 1436549 w 2312598"/>
              <a:gd name="connsiteY4" fmla="*/ 5114 h 2523744"/>
              <a:gd name="connsiteX5" fmla="*/ 2310723 w 2312598"/>
              <a:gd name="connsiteY5" fmla="*/ 974212 h 2523744"/>
              <a:gd name="connsiteX6" fmla="*/ 2310723 w 2312598"/>
              <a:gd name="connsiteY6" fmla="*/ 1965735 h 2523744"/>
              <a:gd name="connsiteX7" fmla="*/ 2312598 w 2312598"/>
              <a:gd name="connsiteY7" fmla="*/ 1965735 h 2523744"/>
              <a:gd name="connsiteX8" fmla="*/ 2312598 w 2312598"/>
              <a:gd name="connsiteY8" fmla="*/ 2523744 h 2523744"/>
              <a:gd name="connsiteX9" fmla="*/ 0 w 2312598"/>
              <a:gd name="connsiteY9" fmla="*/ 2523744 h 2523744"/>
              <a:gd name="connsiteX0" fmla="*/ 0 w 2369748"/>
              <a:gd name="connsiteY0" fmla="*/ 0 h 2523744"/>
              <a:gd name="connsiteX1" fmla="*/ 2312598 w 2369748"/>
              <a:gd name="connsiteY1" fmla="*/ 0 h 2523744"/>
              <a:gd name="connsiteX2" fmla="*/ 2369748 w 2369748"/>
              <a:gd name="connsiteY2" fmla="*/ 28979 h 2523744"/>
              <a:gd name="connsiteX3" fmla="*/ 1343311 w 2369748"/>
              <a:gd name="connsiteY3" fmla="*/ 404 h 2523744"/>
              <a:gd name="connsiteX4" fmla="*/ 1436549 w 2369748"/>
              <a:gd name="connsiteY4" fmla="*/ 5114 h 2523744"/>
              <a:gd name="connsiteX5" fmla="*/ 2310723 w 2369748"/>
              <a:gd name="connsiteY5" fmla="*/ 974212 h 2523744"/>
              <a:gd name="connsiteX6" fmla="*/ 2310723 w 2369748"/>
              <a:gd name="connsiteY6" fmla="*/ 1965735 h 2523744"/>
              <a:gd name="connsiteX7" fmla="*/ 2312598 w 2369748"/>
              <a:gd name="connsiteY7" fmla="*/ 1965735 h 2523744"/>
              <a:gd name="connsiteX8" fmla="*/ 2312598 w 2369748"/>
              <a:gd name="connsiteY8" fmla="*/ 2523744 h 2523744"/>
              <a:gd name="connsiteX9" fmla="*/ 0 w 2369748"/>
              <a:gd name="connsiteY9" fmla="*/ 2523744 h 2523744"/>
              <a:gd name="connsiteX10" fmla="*/ 0 w 2369748"/>
              <a:gd name="connsiteY10" fmla="*/ 0 h 2523744"/>
              <a:gd name="connsiteX0" fmla="*/ 0 w 2312598"/>
              <a:gd name="connsiteY0" fmla="*/ 0 h 2523744"/>
              <a:gd name="connsiteX1" fmla="*/ 2312598 w 2312598"/>
              <a:gd name="connsiteY1" fmla="*/ 0 h 2523744"/>
              <a:gd name="connsiteX2" fmla="*/ 1343311 w 2312598"/>
              <a:gd name="connsiteY2" fmla="*/ 404 h 2523744"/>
              <a:gd name="connsiteX3" fmla="*/ 1436549 w 2312598"/>
              <a:gd name="connsiteY3" fmla="*/ 5114 h 2523744"/>
              <a:gd name="connsiteX4" fmla="*/ 2310723 w 2312598"/>
              <a:gd name="connsiteY4" fmla="*/ 974212 h 2523744"/>
              <a:gd name="connsiteX5" fmla="*/ 2310723 w 2312598"/>
              <a:gd name="connsiteY5" fmla="*/ 1965735 h 2523744"/>
              <a:gd name="connsiteX6" fmla="*/ 2312598 w 2312598"/>
              <a:gd name="connsiteY6" fmla="*/ 1965735 h 2523744"/>
              <a:gd name="connsiteX7" fmla="*/ 2312598 w 2312598"/>
              <a:gd name="connsiteY7" fmla="*/ 2523744 h 2523744"/>
              <a:gd name="connsiteX8" fmla="*/ 0 w 2312598"/>
              <a:gd name="connsiteY8" fmla="*/ 2523744 h 2523744"/>
              <a:gd name="connsiteX9" fmla="*/ 0 w 2312598"/>
              <a:gd name="connsiteY9" fmla="*/ 0 h 2523744"/>
              <a:gd name="connsiteX0" fmla="*/ 0 w 2312598"/>
              <a:gd name="connsiteY0" fmla="*/ 0 h 2523744"/>
              <a:gd name="connsiteX1" fmla="*/ 1343311 w 2312598"/>
              <a:gd name="connsiteY1" fmla="*/ 404 h 2523744"/>
              <a:gd name="connsiteX2" fmla="*/ 1436549 w 2312598"/>
              <a:gd name="connsiteY2" fmla="*/ 5114 h 2523744"/>
              <a:gd name="connsiteX3" fmla="*/ 2310723 w 2312598"/>
              <a:gd name="connsiteY3" fmla="*/ 974212 h 2523744"/>
              <a:gd name="connsiteX4" fmla="*/ 2310723 w 2312598"/>
              <a:gd name="connsiteY4" fmla="*/ 1965735 h 2523744"/>
              <a:gd name="connsiteX5" fmla="*/ 2312598 w 2312598"/>
              <a:gd name="connsiteY5" fmla="*/ 1965735 h 2523744"/>
              <a:gd name="connsiteX6" fmla="*/ 2312598 w 2312598"/>
              <a:gd name="connsiteY6" fmla="*/ 2523744 h 2523744"/>
              <a:gd name="connsiteX7" fmla="*/ 0 w 2312598"/>
              <a:gd name="connsiteY7" fmla="*/ 2523744 h 2523744"/>
              <a:gd name="connsiteX8" fmla="*/ 0 w 2312598"/>
              <a:gd name="connsiteY8" fmla="*/ 0 h 252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12598" h="2523744">
                <a:moveTo>
                  <a:pt x="0" y="0"/>
                </a:moveTo>
                <a:lnTo>
                  <a:pt x="1343311" y="404"/>
                </a:lnTo>
                <a:lnTo>
                  <a:pt x="1436549" y="5114"/>
                </a:lnTo>
                <a:cubicBezTo>
                  <a:pt x="1927194" y="54953"/>
                  <a:pt x="2310723" y="469440"/>
                  <a:pt x="2310723" y="974212"/>
                </a:cubicBezTo>
                <a:lnTo>
                  <a:pt x="2310723" y="1965735"/>
                </a:lnTo>
                <a:lnTo>
                  <a:pt x="2312598" y="1965735"/>
                </a:lnTo>
                <a:lnTo>
                  <a:pt x="2312598" y="2523744"/>
                </a:lnTo>
                <a:lnTo>
                  <a:pt x="0" y="2523744"/>
                </a:lnTo>
                <a:lnTo>
                  <a:pt x="0" y="0"/>
                </a:lnTo>
                <a:close/>
              </a:path>
            </a:pathLst>
          </a:custGeom>
        </p:spPr>
        <p:txBody>
          <a:bodyPr wrap="square">
            <a:noAutofit/>
          </a:bodyPr>
          <a:lstStyle/>
          <a:p>
            <a:endParaRPr lang="en-US"/>
          </a:p>
        </p:txBody>
      </p:sp>
      <p:sp>
        <p:nvSpPr>
          <p:cNvPr id="9" name="Picture Placeholder 41">
            <a:extLst>
              <a:ext uri="{FF2B5EF4-FFF2-40B4-BE49-F238E27FC236}">
                <a16:creationId xmlns:a16="http://schemas.microsoft.com/office/drawing/2014/main" id="{C0965E53-D82D-C336-BE20-8384A6F34821}"/>
              </a:ext>
            </a:extLst>
          </p:cNvPr>
          <p:cNvSpPr>
            <a:spLocks noGrp="1"/>
          </p:cNvSpPr>
          <p:nvPr>
            <p:ph type="pic" sz="quarter" idx="27"/>
          </p:nvPr>
        </p:nvSpPr>
        <p:spPr>
          <a:xfrm>
            <a:off x="3739193" y="1415489"/>
            <a:ext cx="2353056" cy="2389632"/>
          </a:xfrm>
          <a:custGeom>
            <a:avLst/>
            <a:gdLst>
              <a:gd name="connsiteX0" fmla="*/ 849391 w 2377940"/>
              <a:gd name="connsiteY0" fmla="*/ 0 h 2525197"/>
              <a:gd name="connsiteX1" fmla="*/ 2377940 w 2377940"/>
              <a:gd name="connsiteY1" fmla="*/ 0 h 2525197"/>
              <a:gd name="connsiteX2" fmla="*/ 2377940 w 2377940"/>
              <a:gd name="connsiteY2" fmla="*/ 2525197 h 2525197"/>
              <a:gd name="connsiteX3" fmla="*/ 0 w 2377940"/>
              <a:gd name="connsiteY3" fmla="*/ 2525197 h 2525197"/>
              <a:gd name="connsiteX4" fmla="*/ 0 w 2377940"/>
              <a:gd name="connsiteY4" fmla="*/ 1956637 h 2525197"/>
              <a:gd name="connsiteX5" fmla="*/ 1875 w 2377940"/>
              <a:gd name="connsiteY5" fmla="*/ 1956637 h 2525197"/>
              <a:gd name="connsiteX6" fmla="*/ 1875 w 2377940"/>
              <a:gd name="connsiteY6" fmla="*/ 965114 h 2525197"/>
              <a:gd name="connsiteX7" fmla="*/ 785376 w 2377940"/>
              <a:gd name="connsiteY7" fmla="*/ 9567 h 2525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77940" h="2525197">
                <a:moveTo>
                  <a:pt x="849391" y="0"/>
                </a:moveTo>
                <a:lnTo>
                  <a:pt x="2377940" y="0"/>
                </a:lnTo>
                <a:lnTo>
                  <a:pt x="2377940" y="2525197"/>
                </a:lnTo>
                <a:lnTo>
                  <a:pt x="0" y="2525197"/>
                </a:lnTo>
                <a:lnTo>
                  <a:pt x="0" y="1956637"/>
                </a:lnTo>
                <a:lnTo>
                  <a:pt x="1875" y="1956637"/>
                </a:lnTo>
                <a:lnTo>
                  <a:pt x="1875" y="965114"/>
                </a:lnTo>
                <a:cubicBezTo>
                  <a:pt x="1875" y="491890"/>
                  <a:pt x="338961" y="98019"/>
                  <a:pt x="785376" y="9567"/>
                </a:cubicBezTo>
                <a:close/>
              </a:path>
            </a:pathLst>
          </a:custGeom>
        </p:spPr>
        <p:txBody>
          <a:bodyPr wrap="square">
            <a:noAutofit/>
          </a:bodyPr>
          <a:lstStyle/>
          <a:p>
            <a:endParaRPr lang="en-US"/>
          </a:p>
        </p:txBody>
      </p:sp>
      <p:sp>
        <p:nvSpPr>
          <p:cNvPr id="10" name="Picture Placeholder 38">
            <a:extLst>
              <a:ext uri="{FF2B5EF4-FFF2-40B4-BE49-F238E27FC236}">
                <a16:creationId xmlns:a16="http://schemas.microsoft.com/office/drawing/2014/main" id="{B35EC67A-E523-41B9-CAD2-7F05584B997C}"/>
              </a:ext>
            </a:extLst>
          </p:cNvPr>
          <p:cNvSpPr>
            <a:spLocks noGrp="1"/>
          </p:cNvSpPr>
          <p:nvPr>
            <p:ph type="pic" sz="quarter" idx="22"/>
          </p:nvPr>
        </p:nvSpPr>
        <p:spPr>
          <a:xfrm>
            <a:off x="9106784" y="1415489"/>
            <a:ext cx="2353056" cy="2389632"/>
          </a:xfrm>
          <a:custGeom>
            <a:avLst/>
            <a:gdLst>
              <a:gd name="connsiteX0" fmla="*/ 849391 w 2377940"/>
              <a:gd name="connsiteY0" fmla="*/ 0 h 2525197"/>
              <a:gd name="connsiteX1" fmla="*/ 2377940 w 2377940"/>
              <a:gd name="connsiteY1" fmla="*/ 0 h 2525197"/>
              <a:gd name="connsiteX2" fmla="*/ 2377940 w 2377940"/>
              <a:gd name="connsiteY2" fmla="*/ 2525197 h 2525197"/>
              <a:gd name="connsiteX3" fmla="*/ 0 w 2377940"/>
              <a:gd name="connsiteY3" fmla="*/ 2525197 h 2525197"/>
              <a:gd name="connsiteX4" fmla="*/ 0 w 2377940"/>
              <a:gd name="connsiteY4" fmla="*/ 1956637 h 2525197"/>
              <a:gd name="connsiteX5" fmla="*/ 1875 w 2377940"/>
              <a:gd name="connsiteY5" fmla="*/ 1956637 h 2525197"/>
              <a:gd name="connsiteX6" fmla="*/ 1875 w 2377940"/>
              <a:gd name="connsiteY6" fmla="*/ 965114 h 2525197"/>
              <a:gd name="connsiteX7" fmla="*/ 785376 w 2377940"/>
              <a:gd name="connsiteY7" fmla="*/ 9567 h 2525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77940" h="2525197">
                <a:moveTo>
                  <a:pt x="849391" y="0"/>
                </a:moveTo>
                <a:lnTo>
                  <a:pt x="2377940" y="0"/>
                </a:lnTo>
                <a:lnTo>
                  <a:pt x="2377940" y="2525197"/>
                </a:lnTo>
                <a:lnTo>
                  <a:pt x="0" y="2525197"/>
                </a:lnTo>
                <a:lnTo>
                  <a:pt x="0" y="1956637"/>
                </a:lnTo>
                <a:lnTo>
                  <a:pt x="1875" y="1956637"/>
                </a:lnTo>
                <a:lnTo>
                  <a:pt x="1875" y="965114"/>
                </a:lnTo>
                <a:cubicBezTo>
                  <a:pt x="1875" y="491890"/>
                  <a:pt x="338961" y="98019"/>
                  <a:pt x="785376" y="9567"/>
                </a:cubicBezTo>
                <a:close/>
              </a:path>
            </a:pathLst>
          </a:custGeom>
        </p:spPr>
        <p:txBody>
          <a:bodyPr wrap="square">
            <a:noAutofit/>
          </a:bodyPr>
          <a:lstStyle/>
          <a:p>
            <a:endParaRPr lang="en-US"/>
          </a:p>
        </p:txBody>
      </p:sp>
      <p:sp>
        <p:nvSpPr>
          <p:cNvPr id="11" name="Text Placeholder 17">
            <a:extLst>
              <a:ext uri="{FF2B5EF4-FFF2-40B4-BE49-F238E27FC236}">
                <a16:creationId xmlns:a16="http://schemas.microsoft.com/office/drawing/2014/main" id="{A7196530-F528-7571-CAC9-0B2FF9D73054}"/>
              </a:ext>
            </a:extLst>
          </p:cNvPr>
          <p:cNvSpPr>
            <a:spLocks noGrp="1"/>
          </p:cNvSpPr>
          <p:nvPr>
            <p:ph type="body" sz="quarter" idx="19"/>
          </p:nvPr>
        </p:nvSpPr>
        <p:spPr>
          <a:xfrm>
            <a:off x="6384930" y="1530197"/>
            <a:ext cx="2377940" cy="1912003"/>
          </a:xfrm>
        </p:spPr>
        <p:txBody>
          <a:bodyPr lIns="91440" rIns="91440" anchor="ctr" anchorCtr="0">
            <a:noAutofit/>
          </a:bodyPr>
          <a:lstStyle>
            <a:lvl1pPr algn="ctr">
              <a:buFontTx/>
              <a:buNone/>
              <a:defRPr sz="1733" b="0">
                <a:solidFill>
                  <a:schemeClr val="bg1"/>
                </a:solidFill>
              </a:defRPr>
            </a:lvl1pPr>
            <a:lvl2pPr>
              <a:buFontTx/>
              <a:buNone/>
              <a:defRPr sz="2400" b="1"/>
            </a:lvl2pPr>
            <a:lvl3pPr marL="914377" indent="0">
              <a:buFontTx/>
              <a:buNone/>
              <a:defRPr sz="2400" b="1"/>
            </a:lvl3pPr>
            <a:lvl4pPr marL="1371566" indent="0">
              <a:buFontTx/>
              <a:buNone/>
              <a:defRPr sz="2400" b="1"/>
            </a:lvl4pPr>
            <a:lvl5pPr marL="1828754" indent="0">
              <a:buFontTx/>
              <a:buNone/>
              <a:defRPr sz="2400" b="1"/>
            </a:lvl5pPr>
          </a:lstStyle>
          <a:p>
            <a:pPr lvl="0"/>
            <a:r>
              <a:rPr lang="en-US"/>
              <a:t>Click to edit Master</a:t>
            </a:r>
          </a:p>
        </p:txBody>
      </p:sp>
      <p:sp>
        <p:nvSpPr>
          <p:cNvPr id="12" name="Text Placeholder 17">
            <a:extLst>
              <a:ext uri="{FF2B5EF4-FFF2-40B4-BE49-F238E27FC236}">
                <a16:creationId xmlns:a16="http://schemas.microsoft.com/office/drawing/2014/main" id="{F8B61B58-4D1F-4D56-F01B-4FC9817D3E4E}"/>
              </a:ext>
            </a:extLst>
          </p:cNvPr>
          <p:cNvSpPr>
            <a:spLocks noGrp="1"/>
          </p:cNvSpPr>
          <p:nvPr>
            <p:ph type="body" sz="quarter" idx="20"/>
          </p:nvPr>
        </p:nvSpPr>
        <p:spPr>
          <a:xfrm>
            <a:off x="966068" y="1530197"/>
            <a:ext cx="2477843" cy="1912003"/>
          </a:xfrm>
        </p:spPr>
        <p:txBody>
          <a:bodyPr lIns="91440" rIns="91440" anchor="ctr" anchorCtr="0">
            <a:noAutofit/>
          </a:bodyPr>
          <a:lstStyle>
            <a:lvl1pPr algn="ctr">
              <a:buFontTx/>
              <a:buNone/>
              <a:defRPr sz="1733" b="0">
                <a:solidFill>
                  <a:schemeClr val="tx1"/>
                </a:solidFill>
              </a:defRPr>
            </a:lvl1pPr>
            <a:lvl2pPr>
              <a:buFontTx/>
              <a:buNone/>
              <a:defRPr sz="2400" b="1"/>
            </a:lvl2pPr>
            <a:lvl3pPr marL="914377" indent="0">
              <a:buFontTx/>
              <a:buNone/>
              <a:defRPr sz="2400" b="1"/>
            </a:lvl3pPr>
            <a:lvl4pPr marL="1371566" indent="0">
              <a:buFontTx/>
              <a:buNone/>
              <a:defRPr sz="2400" b="1"/>
            </a:lvl4pPr>
            <a:lvl5pPr marL="1828754" indent="0">
              <a:buFontTx/>
              <a:buNone/>
              <a:defRPr sz="2400" b="1"/>
            </a:lvl5pPr>
          </a:lstStyle>
          <a:p>
            <a:pPr lvl="0"/>
            <a:r>
              <a:rPr lang="en-US"/>
              <a:t>Click to edit Master</a:t>
            </a:r>
          </a:p>
        </p:txBody>
      </p:sp>
      <p:sp>
        <p:nvSpPr>
          <p:cNvPr id="13" name="Text Placeholder 17">
            <a:extLst>
              <a:ext uri="{FF2B5EF4-FFF2-40B4-BE49-F238E27FC236}">
                <a16:creationId xmlns:a16="http://schemas.microsoft.com/office/drawing/2014/main" id="{BB1E4A3D-9C3C-0553-FBCD-3C330BCC98E1}"/>
              </a:ext>
            </a:extLst>
          </p:cNvPr>
          <p:cNvSpPr>
            <a:spLocks noGrp="1"/>
          </p:cNvSpPr>
          <p:nvPr>
            <p:ph type="body" sz="quarter" idx="25"/>
          </p:nvPr>
        </p:nvSpPr>
        <p:spPr>
          <a:xfrm>
            <a:off x="3362227" y="4078055"/>
            <a:ext cx="2377940" cy="1912003"/>
          </a:xfrm>
        </p:spPr>
        <p:txBody>
          <a:bodyPr lIns="91440" rIns="91440" anchor="ctr" anchorCtr="0">
            <a:noAutofit/>
          </a:bodyPr>
          <a:lstStyle>
            <a:lvl1pPr algn="ctr">
              <a:buFontTx/>
              <a:buNone/>
              <a:defRPr sz="1800" b="0">
                <a:solidFill>
                  <a:schemeClr val="bg1"/>
                </a:solidFill>
              </a:defRPr>
            </a:lvl1pPr>
            <a:lvl2pPr>
              <a:buFontTx/>
              <a:buNone/>
              <a:defRPr sz="2400" b="1"/>
            </a:lvl2pPr>
            <a:lvl3pPr marL="914377" indent="0">
              <a:buFontTx/>
              <a:buNone/>
              <a:defRPr sz="2400" b="1"/>
            </a:lvl3pPr>
            <a:lvl4pPr marL="1371566" indent="0">
              <a:buFontTx/>
              <a:buNone/>
              <a:defRPr sz="2400" b="1"/>
            </a:lvl4pPr>
            <a:lvl5pPr marL="1828754" indent="0">
              <a:buFontTx/>
              <a:buNone/>
              <a:defRPr sz="2400" b="1"/>
            </a:lvl5pPr>
          </a:lstStyle>
          <a:p>
            <a:pPr lvl="0"/>
            <a:r>
              <a:rPr lang="en-US"/>
              <a:t>Click to edit Master</a:t>
            </a:r>
          </a:p>
        </p:txBody>
      </p:sp>
      <p:sp>
        <p:nvSpPr>
          <p:cNvPr id="14" name="Text Placeholder 17">
            <a:extLst>
              <a:ext uri="{FF2B5EF4-FFF2-40B4-BE49-F238E27FC236}">
                <a16:creationId xmlns:a16="http://schemas.microsoft.com/office/drawing/2014/main" id="{E6DA9945-72AF-A7EB-B223-689A8A88354F}"/>
              </a:ext>
            </a:extLst>
          </p:cNvPr>
          <p:cNvSpPr>
            <a:spLocks noGrp="1"/>
          </p:cNvSpPr>
          <p:nvPr>
            <p:ph type="body" sz="quarter" idx="26"/>
          </p:nvPr>
        </p:nvSpPr>
        <p:spPr>
          <a:xfrm>
            <a:off x="8762870" y="4078055"/>
            <a:ext cx="2327341" cy="1912003"/>
          </a:xfrm>
        </p:spPr>
        <p:txBody>
          <a:bodyPr lIns="91440" rIns="91440" anchor="ctr" anchorCtr="0">
            <a:noAutofit/>
          </a:bodyPr>
          <a:lstStyle>
            <a:lvl1pPr algn="ctr">
              <a:buFontTx/>
              <a:buNone/>
              <a:defRPr sz="1800" b="0">
                <a:solidFill>
                  <a:schemeClr val="tx1"/>
                </a:solidFill>
              </a:defRPr>
            </a:lvl1pPr>
            <a:lvl2pPr>
              <a:buFontTx/>
              <a:buNone/>
              <a:defRPr sz="2400" b="1"/>
            </a:lvl2pPr>
            <a:lvl3pPr marL="914377" indent="0">
              <a:buFontTx/>
              <a:buNone/>
              <a:defRPr sz="2400" b="1"/>
            </a:lvl3pPr>
            <a:lvl4pPr marL="1371566" indent="0">
              <a:buFontTx/>
              <a:buNone/>
              <a:defRPr sz="2400" b="1"/>
            </a:lvl4pPr>
            <a:lvl5pPr marL="1828754" indent="0">
              <a:buFontTx/>
              <a:buNone/>
              <a:defRPr sz="2400" b="1"/>
            </a:lvl5pPr>
          </a:lstStyle>
          <a:p>
            <a:pPr lvl="0"/>
            <a:r>
              <a:rPr lang="en-US"/>
              <a:t>Click to edit Master</a:t>
            </a:r>
          </a:p>
        </p:txBody>
      </p:sp>
      <p:sp>
        <p:nvSpPr>
          <p:cNvPr id="16" name="Text Placeholder 34">
            <a:extLst>
              <a:ext uri="{FF2B5EF4-FFF2-40B4-BE49-F238E27FC236}">
                <a16:creationId xmlns:a16="http://schemas.microsoft.com/office/drawing/2014/main" id="{FB201FB7-7D73-36B3-0902-E207AAF50591}"/>
              </a:ext>
            </a:extLst>
          </p:cNvPr>
          <p:cNvSpPr>
            <a:spLocks noGrp="1"/>
          </p:cNvSpPr>
          <p:nvPr>
            <p:ph type="body" sz="quarter" idx="12" hasCustomPrompt="1"/>
          </p:nvPr>
        </p:nvSpPr>
        <p:spPr>
          <a:xfrm>
            <a:off x="2929466" y="6397626"/>
            <a:ext cx="8652935" cy="240919"/>
          </a:xfrm>
        </p:spPr>
        <p:txBody>
          <a:bodyPr lIns="0" tIns="0" rIns="0" bIns="0" anchor="ctr" anchorCtr="0">
            <a:normAutofit/>
          </a:bodyPr>
          <a:lstStyle>
            <a:lvl1pPr marL="0" indent="0" algn="r">
              <a:spcBef>
                <a:spcPts val="0"/>
              </a:spcBef>
              <a:buNone/>
              <a:defRPr sz="900" i="0">
                <a:solidFill>
                  <a:srgbClr val="7F7F7F"/>
                </a:solidFill>
              </a:defRPr>
            </a:lvl1pPr>
          </a:lstStyle>
          <a:p>
            <a:pPr lvl="0"/>
            <a:r>
              <a:rPr lang="en-US" dirty="0"/>
              <a:t>Click to add text</a:t>
            </a:r>
          </a:p>
        </p:txBody>
      </p:sp>
    </p:spTree>
    <p:extLst>
      <p:ext uri="{BB962C8B-B14F-4D97-AF65-F5344CB8AC3E}">
        <p14:creationId xmlns:p14="http://schemas.microsoft.com/office/powerpoint/2010/main" val="15916936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a16="http://schemas.microsoft.com/office/drawing/2014/main"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motif">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A47BE0C3-2ABA-5D42-AB14-1D74D667AF35}"/>
              </a:ext>
            </a:extLst>
          </p:cNvPr>
          <p:cNvSpPr txBox="1"/>
          <p:nvPr userDrawn="1"/>
        </p:nvSpPr>
        <p:spPr>
          <a:xfrm>
            <a:off x="8979878" y="-72683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47" name="TextBox 46">
            <a:extLst>
              <a:ext uri="{FF2B5EF4-FFF2-40B4-BE49-F238E27FC236}">
                <a16:creationId xmlns:a16="http://schemas.microsoft.com/office/drawing/2014/main" id="{EFB6E2DC-8EA0-53C8-CCAE-6802FF22A9A8}"/>
              </a:ext>
            </a:extLst>
          </p:cNvPr>
          <p:cNvSpPr txBox="1"/>
          <p:nvPr userDrawn="1"/>
        </p:nvSpPr>
        <p:spPr>
          <a:xfrm>
            <a:off x="8281513" y="-1201271"/>
            <a:ext cx="184731" cy="300210"/>
          </a:xfrm>
          <a:prstGeom prst="rect">
            <a:avLst/>
          </a:prstGeom>
          <a:noFill/>
        </p:spPr>
        <p:txBody>
          <a:bodyPr wrap="none" rtlCol="0">
            <a:spAutoFit/>
          </a:bodyPr>
          <a:lstStyle/>
          <a:p>
            <a:endParaRPr lang="en-US" sz="1351" b="0" i="0">
              <a:latin typeface="Arial" panose="020B0604020202020204" pitchFamily="34" charset="0"/>
            </a:endParaRPr>
          </a:p>
        </p:txBody>
      </p:sp>
      <p:sp>
        <p:nvSpPr>
          <p:cNvPr id="18" name="Picture Placeholder 17">
            <a:extLst>
              <a:ext uri="{FF2B5EF4-FFF2-40B4-BE49-F238E27FC236}">
                <a16:creationId xmlns:a16="http://schemas.microsoft.com/office/drawing/2014/main" id="{81CA9949-E77A-08AC-5978-0697D4FC8521}"/>
              </a:ext>
            </a:extLst>
          </p:cNvPr>
          <p:cNvSpPr>
            <a:spLocks noGrp="1"/>
          </p:cNvSpPr>
          <p:nvPr>
            <p:ph type="pic" sz="quarter" idx="13"/>
          </p:nvPr>
        </p:nvSpPr>
        <p:spPr>
          <a:xfrm>
            <a:off x="6430541" y="0"/>
            <a:ext cx="5761459" cy="6858000"/>
          </a:xfrm>
          <a:custGeom>
            <a:avLst/>
            <a:gdLst>
              <a:gd name="connsiteX0" fmla="*/ 0 w 5761459"/>
              <a:gd name="connsiteY0" fmla="*/ 0 h 6858000"/>
              <a:gd name="connsiteX1" fmla="*/ 5761459 w 5761459"/>
              <a:gd name="connsiteY1" fmla="*/ 0 h 6858000"/>
              <a:gd name="connsiteX2" fmla="*/ 5761459 w 5761459"/>
              <a:gd name="connsiteY2" fmla="*/ 6858000 h 6858000"/>
              <a:gd name="connsiteX3" fmla="*/ 3387473 w 5761459"/>
              <a:gd name="connsiteY3" fmla="*/ 6858000 h 6858000"/>
              <a:gd name="connsiteX4" fmla="*/ 8575 w 5761459"/>
              <a:gd name="connsiteY4" fmla="*/ 3807578 h 6858000"/>
              <a:gd name="connsiteX5" fmla="*/ 0 w 5761459"/>
              <a:gd name="connsiteY5" fmla="*/ 363772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1459" h="6858000">
                <a:moveTo>
                  <a:pt x="0" y="0"/>
                </a:moveTo>
                <a:lnTo>
                  <a:pt x="5761459" y="0"/>
                </a:lnTo>
                <a:lnTo>
                  <a:pt x="5761459" y="6858000"/>
                </a:lnTo>
                <a:lnTo>
                  <a:pt x="3387473" y="6858000"/>
                </a:lnTo>
                <a:cubicBezTo>
                  <a:pt x="1630388" y="6858000"/>
                  <a:pt x="182676" y="5522166"/>
                  <a:pt x="8575" y="3807578"/>
                </a:cubicBezTo>
                <a:lnTo>
                  <a:pt x="0" y="3637729"/>
                </a:lnTo>
                <a:close/>
              </a:path>
            </a:pathLst>
          </a:custGeom>
        </p:spPr>
        <p:txBody>
          <a:bodyPr wrap="square">
            <a:noAutofit/>
          </a:bodyPr>
          <a:lstStyle/>
          <a:p>
            <a:endParaRPr lang="en-US"/>
          </a:p>
        </p:txBody>
      </p:sp>
      <p:sp>
        <p:nvSpPr>
          <p:cNvPr id="3" name="Title 1">
            <a:extLst>
              <a:ext uri="{FF2B5EF4-FFF2-40B4-BE49-F238E27FC236}">
                <a16:creationId xmlns:a16="http://schemas.microsoft.com/office/drawing/2014/main" id="{D4729837-8C3C-E603-3EBA-6352F28B1A5B}"/>
              </a:ext>
            </a:extLst>
          </p:cNvPr>
          <p:cNvSpPr>
            <a:spLocks noGrp="1"/>
          </p:cNvSpPr>
          <p:nvPr>
            <p:ph type="title"/>
          </p:nvPr>
        </p:nvSpPr>
        <p:spPr>
          <a:xfrm>
            <a:off x="609600" y="0"/>
            <a:ext cx="5486400" cy="1498600"/>
          </a:xfrm>
        </p:spPr>
        <p:txBody>
          <a:bodyPr/>
          <a:lstStyle/>
          <a:p>
            <a:r>
              <a:rPr lang="en-US"/>
              <a:t>Click to edit Master title style</a:t>
            </a:r>
          </a:p>
        </p:txBody>
      </p:sp>
      <p:sp>
        <p:nvSpPr>
          <p:cNvPr id="4" name="Content Placeholder 2">
            <a:extLst>
              <a:ext uri="{FF2B5EF4-FFF2-40B4-BE49-F238E27FC236}">
                <a16:creationId xmlns:a16="http://schemas.microsoft.com/office/drawing/2014/main" id="{861C2D98-B25E-4B75-9198-75BF86096A28}"/>
              </a:ext>
            </a:extLst>
          </p:cNvPr>
          <p:cNvSpPr>
            <a:spLocks noGrp="1"/>
          </p:cNvSpPr>
          <p:nvPr>
            <p:ph sz="half" idx="1"/>
          </p:nvPr>
        </p:nvSpPr>
        <p:spPr>
          <a:xfrm>
            <a:off x="609602" y="1656082"/>
            <a:ext cx="5486399" cy="4419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 Placeholder 34">
            <a:extLst>
              <a:ext uri="{FF2B5EF4-FFF2-40B4-BE49-F238E27FC236}">
                <a16:creationId xmlns:a16="http://schemas.microsoft.com/office/drawing/2014/main" id="{F958568B-0F7E-5A28-3073-A8BC7000F85D}"/>
              </a:ext>
            </a:extLst>
          </p:cNvPr>
          <p:cNvSpPr>
            <a:spLocks noGrp="1"/>
          </p:cNvSpPr>
          <p:nvPr>
            <p:ph type="body" sz="quarter" idx="12" hasCustomPrompt="1"/>
          </p:nvPr>
        </p:nvSpPr>
        <p:spPr>
          <a:xfrm>
            <a:off x="2269067" y="6397626"/>
            <a:ext cx="5486400" cy="240919"/>
          </a:xfrm>
        </p:spPr>
        <p:txBody>
          <a:bodyPr lIns="0" tIns="0" rIns="0" bIns="0" anchor="ctr" anchorCtr="0">
            <a:normAutofit/>
          </a:bodyPr>
          <a:lstStyle>
            <a:lvl1pPr marL="0" indent="0" algn="r">
              <a:spcBef>
                <a:spcPts val="0"/>
              </a:spcBef>
              <a:buNone/>
              <a:defRPr sz="900" i="0">
                <a:solidFill>
                  <a:srgbClr val="7F7F7F"/>
                </a:solidFill>
              </a:defRPr>
            </a:lvl1pPr>
          </a:lstStyle>
          <a:p>
            <a:pPr lvl="0"/>
            <a:r>
              <a:rPr lang="en-US" dirty="0"/>
              <a:t>Click to add text</a:t>
            </a:r>
          </a:p>
        </p:txBody>
      </p:sp>
    </p:spTree>
    <p:extLst>
      <p:ext uri="{BB962C8B-B14F-4D97-AF65-F5344CB8AC3E}">
        <p14:creationId xmlns:p14="http://schemas.microsoft.com/office/powerpoint/2010/main" val="21604066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a16="http://schemas.microsoft.com/office/drawing/2014/main"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Blank Slide +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95987-2B53-40F7-B21E-ED3E124694DF}"/>
              </a:ext>
            </a:extLst>
          </p:cNvPr>
          <p:cNvSpPr>
            <a:spLocks noGrp="1"/>
          </p:cNvSpPr>
          <p:nvPr>
            <p:ph type="title"/>
          </p:nvPr>
        </p:nvSpPr>
        <p:spPr/>
        <p:txBody>
          <a:bodyPr/>
          <a:lstStyle/>
          <a:p>
            <a:r>
              <a:rPr lang="en-US"/>
              <a:t>Click to edit Master title style</a:t>
            </a:r>
          </a:p>
        </p:txBody>
      </p:sp>
      <p:sp>
        <p:nvSpPr>
          <p:cNvPr id="3" name="Text Placeholder 34">
            <a:extLst>
              <a:ext uri="{FF2B5EF4-FFF2-40B4-BE49-F238E27FC236}">
                <a16:creationId xmlns:a16="http://schemas.microsoft.com/office/drawing/2014/main" id="{609D5677-E353-005E-3EFE-A1722924787B}"/>
              </a:ext>
            </a:extLst>
          </p:cNvPr>
          <p:cNvSpPr>
            <a:spLocks noGrp="1"/>
          </p:cNvSpPr>
          <p:nvPr>
            <p:ph type="body" sz="quarter" idx="13" hasCustomPrompt="1"/>
          </p:nvPr>
        </p:nvSpPr>
        <p:spPr>
          <a:xfrm>
            <a:off x="1013576" y="6230114"/>
            <a:ext cx="6705600" cy="240919"/>
          </a:xfrm>
        </p:spPr>
        <p:txBody>
          <a:bodyPr lIns="0" tIns="0" rIns="0" bIns="0" anchor="ctr" anchorCtr="0">
            <a:normAutofit/>
          </a:bodyPr>
          <a:lstStyle>
            <a:lvl1pPr marL="0" indent="0" algn="l">
              <a:spcBef>
                <a:spcPts val="0"/>
              </a:spcBef>
              <a:buNone/>
              <a:defRPr sz="900" i="0">
                <a:solidFill>
                  <a:srgbClr val="7F7F7F"/>
                </a:solidFill>
              </a:defRPr>
            </a:lvl1pPr>
          </a:lstStyle>
          <a:p>
            <a:pPr lvl="0"/>
            <a:r>
              <a:rPr lang="en-US" dirty="0"/>
              <a:t>Click to add text</a:t>
            </a:r>
          </a:p>
        </p:txBody>
      </p:sp>
    </p:spTree>
    <p:extLst>
      <p:ext uri="{BB962C8B-B14F-4D97-AF65-F5344CB8AC3E}">
        <p14:creationId xmlns:p14="http://schemas.microsoft.com/office/powerpoint/2010/main" val="1929627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bin"/><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bin"/><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82442DB-57DC-2D79-E415-7E26031649D6}"/>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rot="10800000">
            <a:off x="1" y="6176433"/>
            <a:ext cx="788319" cy="681567"/>
          </a:xfrm>
          <a:prstGeom prst="rect">
            <a:avLst/>
          </a:prstGeom>
        </p:spPr>
      </p:pic>
      <p:sp>
        <p:nvSpPr>
          <p:cNvPr id="8" name="TextBox 7">
            <a:extLst>
              <a:ext uri="{FF2B5EF4-FFF2-40B4-BE49-F238E27FC236}">
                <a16:creationId xmlns:a16="http://schemas.microsoft.com/office/drawing/2014/main" id="{FD32C3AF-F5BB-7C48-B103-7A49E46A6455}"/>
              </a:ext>
            </a:extLst>
          </p:cNvPr>
          <p:cNvSpPr txBox="1"/>
          <p:nvPr userDrawn="1"/>
        </p:nvSpPr>
        <p:spPr>
          <a:xfrm>
            <a:off x="362487" y="6409131"/>
            <a:ext cx="404391" cy="215444"/>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fld id="{BBF673B1-3092-44ED-86E9-FE11F35C7E7C}" type="slidenum">
              <a:rPr lang="en-US" sz="800" b="0" smtClean="0">
                <a:solidFill>
                  <a:schemeClr val="bg1">
                    <a:lumMod val="85000"/>
                  </a:schemeClr>
                </a:solidFill>
              </a:rPr>
              <a:pPr marL="0" marR="0" lvl="0" indent="0" algn="ctr" defTabSz="914194" rtl="0" eaLnBrk="1" fontAlgn="auto" latinLnBrk="0" hangingPunct="1">
                <a:lnSpc>
                  <a:spcPct val="100000"/>
                </a:lnSpc>
                <a:spcBef>
                  <a:spcPts val="0"/>
                </a:spcBef>
                <a:spcAft>
                  <a:spcPts val="0"/>
                </a:spcAft>
                <a:buClrTx/>
                <a:buSzTx/>
                <a:buFontTx/>
                <a:buNone/>
                <a:tabLst/>
                <a:defRPr/>
              </a:pPr>
              <a:t>‹#›</a:t>
            </a:fld>
            <a:endParaRPr lang="en-US" sz="800" b="0">
              <a:solidFill>
                <a:schemeClr val="bg1">
                  <a:lumMod val="85000"/>
                </a:schemeClr>
              </a:solidFill>
            </a:endParaRPr>
          </a:p>
        </p:txBody>
      </p:sp>
      <p:pic>
        <p:nvPicPr>
          <p:cNvPr id="9" name="Graphic 8">
            <a:extLst>
              <a:ext uri="{FF2B5EF4-FFF2-40B4-BE49-F238E27FC236}">
                <a16:creationId xmlns:a16="http://schemas.microsoft.com/office/drawing/2014/main" id="{64BDE17F-642A-2F40-B6E6-8DE943899128}"/>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12"/>
              </a:ext>
            </a:extLst>
          </a:blip>
          <a:srcRect/>
          <a:stretch/>
        </p:blipFill>
        <p:spPr>
          <a:xfrm>
            <a:off x="153448" y="6385311"/>
            <a:ext cx="265611" cy="243840"/>
          </a:xfrm>
          <a:prstGeom prst="rect">
            <a:avLst/>
          </a:prstGeom>
        </p:spPr>
      </p:pic>
      <p:sp>
        <p:nvSpPr>
          <p:cNvPr id="10" name="TextBox 9">
            <a:extLst>
              <a:ext uri="{FF2B5EF4-FFF2-40B4-BE49-F238E27FC236}">
                <a16:creationId xmlns:a16="http://schemas.microsoft.com/office/drawing/2014/main" id="{411B80E1-6918-D940-A6DC-61700E610066}"/>
              </a:ext>
            </a:extLst>
          </p:cNvPr>
          <p:cNvSpPr txBox="1"/>
          <p:nvPr userDrawn="1"/>
        </p:nvSpPr>
        <p:spPr>
          <a:xfrm>
            <a:off x="914399" y="6396296"/>
            <a:ext cx="3849343" cy="230832"/>
          </a:xfrm>
          <a:prstGeom prst="rect">
            <a:avLst/>
          </a:prstGeom>
          <a:noFill/>
        </p:spPr>
        <p:txBody>
          <a:bodyPr wrap="square" lIns="0"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lang="en-US" sz="900" dirty="0">
                <a:solidFill>
                  <a:schemeClr val="bg1">
                    <a:lumMod val="50000"/>
                  </a:schemeClr>
                </a:solidFill>
                <a:latin typeface="+mn-lt"/>
              </a:rPr>
              <a:t>Classification: Confidential</a:t>
            </a:r>
          </a:p>
        </p:txBody>
      </p:sp>
      <p:sp>
        <p:nvSpPr>
          <p:cNvPr id="2" name="Title Placeholder 1">
            <a:extLst>
              <a:ext uri="{FF2B5EF4-FFF2-40B4-BE49-F238E27FC236}">
                <a16:creationId xmlns:a16="http://schemas.microsoft.com/office/drawing/2014/main" id="{625ADA3F-DAC6-9A47-8B71-F193C5D49973}"/>
              </a:ext>
            </a:extLst>
          </p:cNvPr>
          <p:cNvSpPr>
            <a:spLocks noGrp="1"/>
          </p:cNvSpPr>
          <p:nvPr>
            <p:ph type="title"/>
          </p:nvPr>
        </p:nvSpPr>
        <p:spPr>
          <a:xfrm>
            <a:off x="609600" y="0"/>
            <a:ext cx="10972800" cy="1498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36525-2A79-5146-8585-E721DD73A860}"/>
              </a:ext>
            </a:extLst>
          </p:cNvPr>
          <p:cNvSpPr>
            <a:spLocks noGrp="1"/>
          </p:cNvSpPr>
          <p:nvPr>
            <p:ph type="body" idx="1"/>
          </p:nvPr>
        </p:nvSpPr>
        <p:spPr>
          <a:xfrm>
            <a:off x="609600" y="1651001"/>
            <a:ext cx="10972800" cy="4419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44440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mc:AlternateContent xmlns:mc="http://schemas.openxmlformats.org/markup-compatibility/2006" xmlns:p14="http://schemas.microsoft.com/office/powerpoint/2010/main">
    <mc:Choice Requires="p14">
      <p:transition p14:dur="10" advClick="0" advTm="0"/>
    </mc:Choice>
    <mc:Fallback xmlns:p15="http://schemas.microsoft.com/office/powerpoint/2012/main" xmlns:asvg="http://schemas.microsoft.com/office/drawing/2016/SVG/main" xmlns:a14="http://schemas.microsoft.com/office/drawing/2010/main" xmlns:a16="http://schemas.microsoft.com/office/drawing/2014/main" xmlns="">
      <p:transition advClick="0" advTm="0"/>
    </mc:Fallback>
  </mc:AlternateContent>
  <p:txStyles>
    <p:titleStyle>
      <a:lvl1pPr algn="l" defTabSz="1219170" rtl="0" eaLnBrk="1" latinLnBrk="0" hangingPunct="1">
        <a:lnSpc>
          <a:spcPct val="100000"/>
        </a:lnSpc>
        <a:spcBef>
          <a:spcPct val="0"/>
        </a:spcBef>
        <a:buNone/>
        <a:defRPr sz="3200" b="1" kern="1200">
          <a:solidFill>
            <a:schemeClr val="tx2"/>
          </a:solidFill>
          <a:latin typeface="Arial" panose="020B0604020202020204" pitchFamily="34" charset="0"/>
          <a:ea typeface="+mj-ea"/>
          <a:cs typeface="Arial" panose="020B0604020202020204" pitchFamily="34" charset="0"/>
        </a:defRPr>
      </a:lvl1pPr>
    </p:titleStyle>
    <p:bodyStyle>
      <a:lvl1pPr marL="0" indent="0" algn="l" defTabSz="1219170" rtl="0" eaLnBrk="1" latinLnBrk="0" hangingPunct="1">
        <a:lnSpc>
          <a:spcPct val="100000"/>
        </a:lnSpc>
        <a:spcBef>
          <a:spcPts val="1333"/>
        </a:spcBef>
        <a:buFont typeface="Arial" panose="020B0604020202020204" pitchFamily="34" charset="0"/>
        <a:buNone/>
        <a:defRPr sz="2667" kern="1200">
          <a:solidFill>
            <a:schemeClr val="tx1"/>
          </a:solidFill>
          <a:latin typeface="Arial" panose="020B0604020202020204" pitchFamily="34" charset="0"/>
          <a:ea typeface="+mn-ea"/>
          <a:cs typeface="Arial" panose="020B0604020202020204" pitchFamily="34" charset="0"/>
        </a:defRPr>
      </a:lvl1pPr>
      <a:lvl2pPr marL="309026" indent="0" algn="l" defTabSz="1219170" rtl="0" eaLnBrk="1" latinLnBrk="0" hangingPunct="1">
        <a:lnSpc>
          <a:spcPct val="100000"/>
        </a:lnSpc>
        <a:spcBef>
          <a:spcPts val="667"/>
        </a:spcBef>
        <a:buFont typeface="Arial" panose="020B0604020202020204" pitchFamily="34" charset="0"/>
        <a:buNone/>
        <a:tabLst/>
        <a:defRPr sz="1800" kern="1200">
          <a:solidFill>
            <a:schemeClr val="tx1"/>
          </a:solidFill>
          <a:latin typeface="Arial" panose="020B0604020202020204" pitchFamily="34" charset="0"/>
          <a:ea typeface="+mn-ea"/>
          <a:cs typeface="Arial" panose="020B0604020202020204" pitchFamily="34" charset="0"/>
        </a:defRPr>
      </a:lvl2pPr>
      <a:lvl3pPr marL="611702" indent="0" algn="l" defTabSz="1219170" rtl="0" eaLnBrk="1" latinLnBrk="0" hangingPunct="1">
        <a:lnSpc>
          <a:spcPct val="100000"/>
        </a:lnSpc>
        <a:spcBef>
          <a:spcPts val="667"/>
        </a:spcBef>
        <a:buFont typeface="Arial" panose="020B0604020202020204" pitchFamily="34" charset="0"/>
        <a:buNone/>
        <a:tabLst/>
        <a:defRPr sz="1800" kern="1200">
          <a:solidFill>
            <a:schemeClr val="tx1"/>
          </a:solidFill>
          <a:latin typeface="Arial" panose="020B0604020202020204" pitchFamily="34" charset="0"/>
          <a:ea typeface="+mn-ea"/>
          <a:cs typeface="Arial" panose="020B0604020202020204" pitchFamily="34" charset="0"/>
        </a:defRPr>
      </a:lvl3pPr>
      <a:lvl4pPr marL="916494" indent="0" algn="l" defTabSz="1219170" rtl="0" eaLnBrk="1" latinLnBrk="0" hangingPunct="1">
        <a:lnSpc>
          <a:spcPct val="100000"/>
        </a:lnSpc>
        <a:spcBef>
          <a:spcPts val="667"/>
        </a:spcBef>
        <a:buFont typeface="Arial" panose="020B0604020202020204" pitchFamily="34" charset="0"/>
        <a:buNone/>
        <a:tabLst/>
        <a:defRPr sz="1800" kern="1200">
          <a:solidFill>
            <a:schemeClr val="tx1"/>
          </a:solidFill>
          <a:latin typeface="Arial" panose="020B0604020202020204" pitchFamily="34" charset="0"/>
          <a:ea typeface="+mn-ea"/>
          <a:cs typeface="Arial" panose="020B0604020202020204" pitchFamily="34" charset="0"/>
        </a:defRPr>
      </a:lvl4pPr>
      <a:lvl5pPr marL="1221287" indent="0" algn="l" defTabSz="1219170" rtl="0" eaLnBrk="1" latinLnBrk="0" hangingPunct="1">
        <a:lnSpc>
          <a:spcPct val="100000"/>
        </a:lnSpc>
        <a:spcBef>
          <a:spcPts val="667"/>
        </a:spcBef>
        <a:buFont typeface="Arial" panose="020B0604020202020204" pitchFamily="34" charset="0"/>
        <a:buNone/>
        <a:tabLst/>
        <a:defRPr sz="1800" kern="1200">
          <a:solidFill>
            <a:schemeClr val="tx1"/>
          </a:solidFill>
          <a:latin typeface="Arial" panose="020B0604020202020204" pitchFamily="34" charset="0"/>
          <a:ea typeface="+mn-ea"/>
          <a:cs typeface="Arial" panose="020B060402020202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708">
          <p15:clr>
            <a:srgbClr val="F26B43"/>
          </p15:clr>
        </p15:guide>
        <p15:guide id="2" orient="horz" pos="780">
          <p15:clr>
            <a:srgbClr val="F26B43"/>
          </p15:clr>
        </p15:guide>
        <p15:guide id="3" pos="288">
          <p15:clr>
            <a:srgbClr val="F26B43"/>
          </p15:clr>
        </p15:guide>
        <p15:guide id="4" pos="5472">
          <p15:clr>
            <a:srgbClr val="F26B43"/>
          </p15:clr>
        </p15:guide>
        <p15:guide id="5" orient="horz" pos="2868">
          <p15:clr>
            <a:srgbClr val="F26B43"/>
          </p15:clr>
        </p15:guide>
        <p15:guide id="6" orient="horz" pos="3108">
          <p15:clr>
            <a:srgbClr val="F26B43"/>
          </p15:clr>
        </p15:guide>
        <p15:guide id="7"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bin"/><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bin"/></Relationships>
</file>

<file path=ppt/slides/_rels/slide2.xml.rels><?xml version="1.0" encoding="UTF-8" standalone="yes"?>
<Relationships xmlns="http://schemas.openxmlformats.org/package/2006/relationships"><Relationship Id="rId3" Type="http://schemas.openxmlformats.org/officeDocument/2006/relationships/image" Target="../media/image7.bin"/><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bin"/><Relationship Id="rId5" Type="http://schemas.openxmlformats.org/officeDocument/2006/relationships/image" Target="../media/image9.bin"/><Relationship Id="rId4" Type="http://schemas.openxmlformats.org/officeDocument/2006/relationships/image" Target="../media/image8.bin"/></Relationships>
</file>

<file path=ppt/slides/_rels/slide3.xml.rels><?xml version="1.0" encoding="UTF-8" standalone="yes"?>
<Relationships xmlns="http://schemas.openxmlformats.org/package/2006/relationships"><Relationship Id="rId3" Type="http://schemas.openxmlformats.org/officeDocument/2006/relationships/image" Target="../media/image11.bin"/><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2.bin"/><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bin"/><Relationship Id="rId4" Type="http://schemas.openxmlformats.org/officeDocument/2006/relationships/image" Target="../media/image13.bin"/></Relationships>
</file>

<file path=ppt/slides/_rels/slide6.xml.rels><?xml version="1.0" encoding="UTF-8" standalone="yes"?>
<Relationships xmlns="http://schemas.openxmlformats.org/package/2006/relationships"><Relationship Id="rId3" Type="http://schemas.openxmlformats.org/officeDocument/2006/relationships/image" Target="../media/image15.bin"/><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bin"/><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2.bin"/><Relationship Id="rId3" Type="http://schemas.openxmlformats.org/officeDocument/2006/relationships/image" Target="../media/image17.bin"/><Relationship Id="rId7" Type="http://schemas.openxmlformats.org/officeDocument/2006/relationships/image" Target="../media/image21.bin"/><Relationship Id="rId12" Type="http://schemas.openxmlformats.org/officeDocument/2006/relationships/image" Target="../media/image26.bin"/><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0.bin"/><Relationship Id="rId11" Type="http://schemas.openxmlformats.org/officeDocument/2006/relationships/image" Target="../media/image25.bin"/><Relationship Id="rId5" Type="http://schemas.openxmlformats.org/officeDocument/2006/relationships/image" Target="../media/image19.bin"/><Relationship Id="rId10" Type="http://schemas.openxmlformats.org/officeDocument/2006/relationships/image" Target="../media/image24.bin"/><Relationship Id="rId4" Type="http://schemas.openxmlformats.org/officeDocument/2006/relationships/image" Target="../media/image18.bin"/><Relationship Id="rId9" Type="http://schemas.openxmlformats.org/officeDocument/2006/relationships/image" Target="../media/image23.bin"/></Relationships>
</file>

<file path=ppt/slides/_rels/slide9.xml.rels><?xml version="1.0" encoding="UTF-8" standalone="yes"?>
<Relationships xmlns="http://schemas.openxmlformats.org/package/2006/relationships"><Relationship Id="rId3" Type="http://schemas.openxmlformats.org/officeDocument/2006/relationships/image" Target="../media/image27.bin"/><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29.bin"/><Relationship Id="rId4" Type="http://schemas.openxmlformats.org/officeDocument/2006/relationships/image" Target="../media/image28.bin"/></Relationships>
</file>

<file path=ppt/slides/_rels/slide10.xml.rels><?xml version="1.0" encoding="UTF-8" standalone="yes"?>
<Relationships xmlns="http://schemas.openxmlformats.org/package/2006/relationships"><Relationship Id="rId3" Type="http://schemas.openxmlformats.org/officeDocument/2006/relationships/image" Target="../media/image30.bin"/><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1.bin"/><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2.bin"/><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bin"/><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4.bin"/><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35.bin"/><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36.bin"/></Relationships>
</file>

<file path=ppt/slides/_rels/slide16.xml.rels><?xml version="1.0" encoding="UTF-8" standalone="yes"?>
<Relationships xmlns="http://schemas.openxmlformats.org/package/2006/relationships"><Relationship Id="rId8" Type="http://schemas.openxmlformats.org/officeDocument/2006/relationships/image" Target="../media/image41.bin"/><Relationship Id="rId13" Type="http://schemas.openxmlformats.org/officeDocument/2006/relationships/image" Target="../media/image46.bin"/><Relationship Id="rId18" Type="http://schemas.openxmlformats.org/officeDocument/2006/relationships/image" Target="../media/image51.bin"/><Relationship Id="rId26" Type="http://schemas.openxmlformats.org/officeDocument/2006/relationships/image" Target="../media/image59.bin"/><Relationship Id="rId3" Type="http://schemas.openxmlformats.org/officeDocument/2006/relationships/notesSlide" Target="../notesSlides/notesSlide16.xml"/><Relationship Id="rId21" Type="http://schemas.openxmlformats.org/officeDocument/2006/relationships/image" Target="../media/image54.bin"/><Relationship Id="rId7" Type="http://schemas.openxmlformats.org/officeDocument/2006/relationships/image" Target="../media/image40.bin"/><Relationship Id="rId12" Type="http://schemas.openxmlformats.org/officeDocument/2006/relationships/image" Target="../media/image45.bin"/><Relationship Id="rId17" Type="http://schemas.openxmlformats.org/officeDocument/2006/relationships/image" Target="../media/image50.bin"/><Relationship Id="rId25" Type="http://schemas.openxmlformats.org/officeDocument/2006/relationships/image" Target="../media/image58.bin"/><Relationship Id="rId2" Type="http://schemas.openxmlformats.org/officeDocument/2006/relationships/slideLayout" Target="../slideLayouts/slideLayout9.xml"/><Relationship Id="rId16" Type="http://schemas.openxmlformats.org/officeDocument/2006/relationships/image" Target="../media/image49.bin"/><Relationship Id="rId20" Type="http://schemas.openxmlformats.org/officeDocument/2006/relationships/image" Target="../media/image53.bin"/><Relationship Id="rId29" Type="http://schemas.openxmlformats.org/officeDocument/2006/relationships/image" Target="../media/image62.bin"/><Relationship Id="rId1" Type="http://schemas.openxmlformats.org/officeDocument/2006/relationships/tags" Target="../tags/tag2.xml"/><Relationship Id="rId6" Type="http://schemas.openxmlformats.org/officeDocument/2006/relationships/image" Target="../media/image39.bin"/><Relationship Id="rId11" Type="http://schemas.openxmlformats.org/officeDocument/2006/relationships/image" Target="../media/image44.bin"/><Relationship Id="rId24" Type="http://schemas.openxmlformats.org/officeDocument/2006/relationships/image" Target="../media/image57.bin"/><Relationship Id="rId5" Type="http://schemas.openxmlformats.org/officeDocument/2006/relationships/image" Target="../media/image38.bin"/><Relationship Id="rId15" Type="http://schemas.openxmlformats.org/officeDocument/2006/relationships/image" Target="../media/image48.bin"/><Relationship Id="rId23" Type="http://schemas.openxmlformats.org/officeDocument/2006/relationships/image" Target="../media/image56.bin"/><Relationship Id="rId28" Type="http://schemas.openxmlformats.org/officeDocument/2006/relationships/image" Target="../media/image61.bin"/><Relationship Id="rId10" Type="http://schemas.openxmlformats.org/officeDocument/2006/relationships/image" Target="../media/image43.bin"/><Relationship Id="rId19" Type="http://schemas.openxmlformats.org/officeDocument/2006/relationships/image" Target="../media/image52.bin"/><Relationship Id="rId4" Type="http://schemas.openxmlformats.org/officeDocument/2006/relationships/image" Target="../media/image37.bin"/><Relationship Id="rId9" Type="http://schemas.openxmlformats.org/officeDocument/2006/relationships/image" Target="../media/image42.bin"/><Relationship Id="rId14" Type="http://schemas.openxmlformats.org/officeDocument/2006/relationships/image" Target="../media/image47.bin"/><Relationship Id="rId22" Type="http://schemas.openxmlformats.org/officeDocument/2006/relationships/image" Target="../media/image55.bin"/><Relationship Id="rId27" Type="http://schemas.openxmlformats.org/officeDocument/2006/relationships/image" Target="../media/image60.bin"/><Relationship Id="rId30" Type="http://schemas.openxmlformats.org/officeDocument/2006/relationships/image" Target="../media/image63.bin"/></Relationships>
</file>

<file path=ppt/slides/_rels/slide17.xml.rels><?xml version="1.0" encoding="UTF-8" standalone="yes"?>
<Relationships xmlns="http://schemas.openxmlformats.org/package/2006/relationships"><Relationship Id="rId3" Type="http://schemas.openxmlformats.org/officeDocument/2006/relationships/image" Target="../media/image64.bin"/><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photograph of happy mother, daughter and grandson wearing eye glasses">
            <a:extLst>
              <a:ext uri="{FF2B5EF4-FFF2-40B4-BE49-F238E27FC236}">
                <a16:creationId xmlns:a16="http://schemas.microsoft.com/office/drawing/2014/main" id="{9CF9F124-D7E7-430F-B7E9-DEFADFC11F1D}"/>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rcRect l="2887" r="20189"/>
          <a:stretch>
            <a:fillRect/>
          </a:stretch>
        </p:blipFill>
        <p:spPr>
          <a:xfrm>
            <a:off x="4274034" y="0"/>
            <a:ext cx="7917967" cy="6858000"/>
          </a:xfrm>
        </p:spPr>
      </p:pic>
      <p:sp>
        <p:nvSpPr>
          <p:cNvPr id="20" name="Title 19">
            <a:extLst>
              <a:ext uri="{FF2B5EF4-FFF2-40B4-BE49-F238E27FC236}">
                <a16:creationId xmlns:a16="http://schemas.microsoft.com/office/drawing/2014/main" id="{E85D779B-F088-9C83-3824-C9A05C8898A3}"/>
              </a:ext>
            </a:extLst>
          </p:cNvPr>
          <p:cNvSpPr>
            <a:spLocks noGrp="1"/>
          </p:cNvSpPr>
          <p:nvPr>
            <p:ph type="title" idx="4294967295"/>
          </p:nvPr>
        </p:nvSpPr>
        <p:spPr>
          <a:xfrm>
            <a:off x="609600" y="-1498600"/>
            <a:ext cx="10972800" cy="1498600"/>
          </a:xfrm>
        </p:spPr>
        <p:txBody>
          <a:bodyPr vert="horz" lIns="91440" tIns="45720" rIns="91440" bIns="45720" rtlCol="0" anchor="b">
            <a:normAutofit/>
          </a:bodyPr>
          <a:lstStyle/>
          <a:p>
            <a:r>
              <a:rPr lang="en-US" sz="2000" dirty="0"/>
              <a:t>Cover</a:t>
            </a:r>
            <a:endParaRPr lang="en-US" dirty="0"/>
          </a:p>
        </p:txBody>
      </p:sp>
      <p:pic>
        <p:nvPicPr>
          <p:cNvPr id="2" name="Graphic 11" descr="VSP Vision Care Logo">
            <a:extLst>
              <a:ext uri="{FF2B5EF4-FFF2-40B4-BE49-F238E27FC236}">
                <a16:creationId xmlns:a16="http://schemas.microsoft.com/office/drawing/2014/main" id="{8C2A23B3-D860-6096-B147-58919FBA2EB9}"/>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941835" y="486479"/>
            <a:ext cx="2497589" cy="718544"/>
          </a:xfrm>
          <a:prstGeom prst="rect">
            <a:avLst/>
          </a:prstGeom>
        </p:spPr>
      </p:pic>
      <p:sp>
        <p:nvSpPr>
          <p:cNvPr id="11" name="TextBox 10">
            <a:extLst>
              <a:ext uri="{FF2B5EF4-FFF2-40B4-BE49-F238E27FC236}">
                <a16:creationId xmlns:a16="http://schemas.microsoft.com/office/drawing/2014/main" id="{B6EE33FF-7E36-05E0-3FD9-7488CE37F9C5}"/>
              </a:ext>
            </a:extLst>
          </p:cNvPr>
          <p:cNvSpPr txBox="1"/>
          <p:nvPr/>
        </p:nvSpPr>
        <p:spPr>
          <a:xfrm>
            <a:off x="843858" y="2362191"/>
            <a:ext cx="4849586" cy="17343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70" b="0" i="0" u="none" strike="noStrike" kern="1200" cap="none" spc="0" normalizeH="0" baseline="0" noProof="0" dirty="0">
                <a:ln>
                  <a:noFill/>
                </a:ln>
                <a:solidFill>
                  <a:srgbClr val="595959"/>
                </a:solidFill>
                <a:effectLst/>
                <a:uLnTx/>
                <a:uFillTx/>
                <a:latin typeface="Arial" panose="020B0604020202020204"/>
                <a:ea typeface="+mn-ea"/>
                <a:cs typeface="+mn-cs"/>
              </a:rPr>
              <a:t>It’s Time to Enroll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595959"/>
                </a:solidFill>
                <a:effectLst/>
                <a:uLnTx/>
                <a:uFillTx/>
                <a:latin typeface="Arial" panose="020B0604020202020204"/>
                <a:ea typeface="+mn-ea"/>
                <a:cs typeface="+mn-cs"/>
              </a:rPr>
              <a:t>Get to Know Your VSP Vision Benefits</a:t>
            </a:r>
          </a:p>
        </p:txBody>
      </p:sp>
      <p:sp>
        <p:nvSpPr>
          <p:cNvPr id="12" name="TextBox 11">
            <a:extLst>
              <a:ext uri="{FF2B5EF4-FFF2-40B4-BE49-F238E27FC236}">
                <a16:creationId xmlns:a16="http://schemas.microsoft.com/office/drawing/2014/main" id="{5FB71134-D874-05A8-2FC8-709A8F8DB914}"/>
              </a:ext>
            </a:extLst>
          </p:cNvPr>
          <p:cNvSpPr txBox="1"/>
          <p:nvPr/>
        </p:nvSpPr>
        <p:spPr>
          <a:xfrm>
            <a:off x="843858" y="4730234"/>
            <a:ext cx="484958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595959"/>
                </a:solidFill>
                <a:effectLst/>
                <a:uLnTx/>
                <a:uFillTx/>
                <a:latin typeface="Arial" panose="020B0604020202020204"/>
                <a:ea typeface="+mn-ea"/>
                <a:cs typeface="+mn-cs"/>
              </a:rPr>
              <a:t>Sunbelt Rentals Inc </a:t>
            </a:r>
            <a:endParaRPr kumimoji="0" lang="en-US" sz="1800" b="0" i="0" u="none" strike="noStrike" kern="1200" cap="none" spc="0" normalizeH="0" baseline="0" noProof="0" dirty="0">
              <a:ln>
                <a:noFill/>
              </a:ln>
              <a:solidFill>
                <a:srgbClr val="595959"/>
              </a:solidFill>
              <a:effectLst/>
              <a:uLnTx/>
              <a:uFillTx/>
              <a:latin typeface="Arial" panose="020B0604020202020204"/>
              <a:ea typeface="+mn-ea"/>
              <a:cs typeface="+mn-cs"/>
            </a:endParaRPr>
          </a:p>
        </p:txBody>
      </p:sp>
      <p:sp>
        <p:nvSpPr>
          <p:cNvPr id="17" name="TextBox 16">
            <a:extLst>
              <a:ext uri="{FF2B5EF4-FFF2-40B4-BE49-F238E27FC236}">
                <a16:creationId xmlns:a16="http://schemas.microsoft.com/office/drawing/2014/main" id="{2D796DC5-4546-6DFB-BE58-5205034866FC}"/>
              </a:ext>
            </a:extLst>
          </p:cNvPr>
          <p:cNvSpPr txBox="1"/>
          <p:nvPr/>
        </p:nvSpPr>
        <p:spPr>
          <a:xfrm>
            <a:off x="843858" y="5410122"/>
            <a:ext cx="484958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Arial" panose="020B0604020202020204"/>
                <a:ea typeface="+mn-ea"/>
                <a:cs typeface="+mn-cs"/>
              </a:rPr>
              <a:t>Effective 1/1/2027 </a:t>
            </a:r>
          </a:p>
        </p:txBody>
      </p:sp>
    </p:spTree>
    <p:extLst>
      <p:ext uri="{BB962C8B-B14F-4D97-AF65-F5344CB8AC3E}">
        <p14:creationId xmlns:p14="http://schemas.microsoft.com/office/powerpoint/2010/main" val="1863602924"/>
      </p:ext>
    </p:extLst>
  </p:cSld>
  <p:clrMapOvr>
    <a:masterClrMapping/>
  </p:clrMapOvr>
  <p:transition spd="med" advClick="0" advTm="17300">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02496-5779-9129-DDE0-7D211ED02ACA}"/>
              </a:ext>
            </a:extLst>
          </p:cNvPr>
          <p:cNvSpPr>
            <a:spLocks noGrp="1"/>
          </p:cNvSpPr>
          <p:nvPr>
            <p:ph type="title"/>
          </p:nvPr>
        </p:nvSpPr>
        <p:spPr/>
        <p:txBody>
          <a:bodyPr/>
          <a:lstStyle/>
          <a:p>
            <a:r>
              <a:rPr lang="en-PH" dirty="0"/>
              <a:t>Great Eye Care with a Hefty Side of Savings</a:t>
            </a:r>
            <a:endParaRPr lang="en-US" dirty="0"/>
          </a:p>
        </p:txBody>
      </p:sp>
      <p:sp>
        <p:nvSpPr>
          <p:cNvPr id="33" name="Text Placeholder 4">
            <a:extLst>
              <a:ext uri="{FF2B5EF4-FFF2-40B4-BE49-F238E27FC236}">
                <a16:creationId xmlns:a16="http://schemas.microsoft.com/office/drawing/2014/main" id="{C5F208D0-C1F7-CF49-0B62-F8DED700075D}"/>
              </a:ext>
            </a:extLst>
          </p:cNvPr>
          <p:cNvSpPr>
            <a:spLocks noGrp="1"/>
          </p:cNvSpPr>
          <p:nvPr>
            <p:ph type="body" sz="quarter" idx="20"/>
          </p:nvPr>
        </p:nvSpPr>
        <p:spPr>
          <a:xfrm>
            <a:off x="966068" y="1530197"/>
            <a:ext cx="2477843" cy="1912003"/>
          </a:xfrm>
        </p:spPr>
        <p:txBody>
          <a:bodyPr/>
          <a:lstStyle/>
          <a:p>
            <a:r>
              <a:rPr lang="en-US" sz="2133" dirty="0"/>
              <a:t>Vision Care </a:t>
            </a:r>
            <a:br>
              <a:rPr lang="en-US" sz="2133" dirty="0"/>
            </a:br>
            <a:r>
              <a:rPr lang="en-US" sz="2133" dirty="0"/>
              <a:t>is Essential</a:t>
            </a:r>
          </a:p>
        </p:txBody>
      </p:sp>
      <p:pic>
        <p:nvPicPr>
          <p:cNvPr id="30" name="Picture Placeholder 16" descr="a photograph of a person wearing eye glasses reading to a child">
            <a:extLst>
              <a:ext uri="{FF2B5EF4-FFF2-40B4-BE49-F238E27FC236}">
                <a16:creationId xmlns:a16="http://schemas.microsoft.com/office/drawing/2014/main" id="{FBF75FCB-A68B-9126-06C3-41B2F1F382D2}"/>
              </a:ext>
            </a:extLst>
          </p:cNvPr>
          <p:cNvPicPr>
            <a:picLocks noGrp="1"/>
          </p:cNvPicPr>
          <p:nvPr>
            <p:ph type="pic" sz="quarter" idx="27"/>
          </p:nvPr>
        </p:nvPicPr>
        <p:blipFill rotWithShape="1">
          <a:blip r:embed="rId3">
            <a:extLst>
              <a:ext uri="{28A0092B-C50C-407E-A947-70E740481C1C}">
                <a14:useLocalDpi xmlns:a14="http://schemas.microsoft.com/office/drawing/2010/main"/>
              </a:ext>
            </a:extLst>
          </a:blip>
          <a:srcRect l="13058" t="5080" r="28769" b="6375"/>
          <a:stretch/>
        </p:blipFill>
        <p:spPr>
          <a:xfrm>
            <a:off x="3739193" y="1415489"/>
            <a:ext cx="2353056" cy="2389632"/>
          </a:xfrm>
          <a:ln>
            <a:noFill/>
          </a:ln>
        </p:spPr>
      </p:pic>
      <p:sp>
        <p:nvSpPr>
          <p:cNvPr id="32" name="Text Placeholder 3">
            <a:extLst>
              <a:ext uri="{FF2B5EF4-FFF2-40B4-BE49-F238E27FC236}">
                <a16:creationId xmlns:a16="http://schemas.microsoft.com/office/drawing/2014/main" id="{953E46FC-0DF0-5F73-8EAD-5CD141DE42C5}"/>
              </a:ext>
            </a:extLst>
          </p:cNvPr>
          <p:cNvSpPr>
            <a:spLocks noGrp="1"/>
          </p:cNvSpPr>
          <p:nvPr>
            <p:ph type="body" sz="quarter" idx="19"/>
          </p:nvPr>
        </p:nvSpPr>
        <p:spPr>
          <a:xfrm>
            <a:off x="6384930" y="1530197"/>
            <a:ext cx="2377940" cy="1912003"/>
          </a:xfrm>
        </p:spPr>
        <p:txBody>
          <a:bodyPr/>
          <a:lstStyle/>
          <a:p>
            <a:r>
              <a:rPr lang="en-US" sz="2133" dirty="0"/>
              <a:t>Savings that Really Stack Up</a:t>
            </a:r>
          </a:p>
        </p:txBody>
      </p:sp>
      <p:pic>
        <p:nvPicPr>
          <p:cNvPr id="31" name="Picture Placeholder 14" descr="Photograph of three people playing a large outdoor Jenga game on a wooden deck surrounded by trees and plants.">
            <a:extLst>
              <a:ext uri="{FF2B5EF4-FFF2-40B4-BE49-F238E27FC236}">
                <a16:creationId xmlns:a16="http://schemas.microsoft.com/office/drawing/2014/main" id="{60B9B88A-9B3A-DF68-5013-2FDB0BCE6519}"/>
              </a:ext>
            </a:extLst>
          </p:cNvPr>
          <p:cNvPicPr>
            <a:picLocks noGrp="1"/>
          </p:cNvPicPr>
          <p:nvPr>
            <p:ph type="pic" sz="quarter" idx="22"/>
          </p:nvPr>
        </p:nvPicPr>
        <p:blipFill rotWithShape="1">
          <a:blip r:embed="rId4">
            <a:extLst>
              <a:ext uri="{28A0092B-C50C-407E-A947-70E740481C1C}">
                <a14:useLocalDpi xmlns:a14="http://schemas.microsoft.com/office/drawing/2010/main"/>
              </a:ext>
            </a:extLst>
          </a:blip>
          <a:srcRect l="24401" t="8731" r="15670"/>
          <a:stretch/>
        </p:blipFill>
        <p:spPr>
          <a:xfrm>
            <a:off x="9106784" y="1415489"/>
            <a:ext cx="2353056" cy="2389632"/>
          </a:xfrm>
        </p:spPr>
      </p:pic>
      <p:sp>
        <p:nvSpPr>
          <p:cNvPr id="34" name="Text Placeholder 7">
            <a:extLst>
              <a:ext uri="{FF2B5EF4-FFF2-40B4-BE49-F238E27FC236}">
                <a16:creationId xmlns:a16="http://schemas.microsoft.com/office/drawing/2014/main" id="{5A7AFF4C-3F5C-3959-46EB-E1F9B0C9305A}"/>
              </a:ext>
            </a:extLst>
          </p:cNvPr>
          <p:cNvSpPr>
            <a:spLocks noGrp="1"/>
          </p:cNvSpPr>
          <p:nvPr>
            <p:ph type="body" sz="quarter" idx="25"/>
          </p:nvPr>
        </p:nvSpPr>
        <p:spPr>
          <a:xfrm>
            <a:off x="3362227" y="4078055"/>
            <a:ext cx="2377940" cy="1912003"/>
          </a:xfrm>
        </p:spPr>
        <p:txBody>
          <a:bodyPr/>
          <a:lstStyle/>
          <a:p>
            <a:r>
              <a:rPr lang="en-US" sz="2133" dirty="0"/>
              <a:t>Thousands of</a:t>
            </a:r>
            <a:br>
              <a:rPr lang="en-US" sz="2133" dirty="0"/>
            </a:br>
            <a:r>
              <a:rPr lang="en-US" sz="2133" dirty="0"/>
              <a:t>In-Network</a:t>
            </a:r>
            <a:br>
              <a:rPr lang="en-US" sz="2133" dirty="0"/>
            </a:br>
            <a:r>
              <a:rPr lang="en-US" sz="2133" dirty="0"/>
              <a:t>Choices</a:t>
            </a:r>
          </a:p>
        </p:txBody>
      </p:sp>
      <p:pic>
        <p:nvPicPr>
          <p:cNvPr id="29" name="Picture Placeholder 12" descr="Photograph of a person sitting on a blue chair indoors, holding and looking at a tablet device wearing eye glasses">
            <a:extLst>
              <a:ext uri="{FF2B5EF4-FFF2-40B4-BE49-F238E27FC236}">
                <a16:creationId xmlns:a16="http://schemas.microsoft.com/office/drawing/2014/main" id="{3D2162E9-F79B-38C5-68FE-1A54858D701B}"/>
              </a:ext>
            </a:extLst>
          </p:cNvPr>
          <p:cNvPicPr>
            <a:picLocks noGrp="1" noChangeAspect="1"/>
          </p:cNvPicPr>
          <p:nvPr>
            <p:ph type="pic" sz="quarter" idx="28"/>
          </p:nvPr>
        </p:nvPicPr>
        <p:blipFill rotWithShape="1">
          <a:blip r:embed="rId5">
            <a:extLst>
              <a:ext uri="{28A0092B-C50C-407E-A947-70E740481C1C}">
                <a14:useLocalDpi xmlns:a14="http://schemas.microsoft.com/office/drawing/2010/main"/>
              </a:ext>
            </a:extLst>
          </a:blip>
          <a:srcRect l="18099" t="3520" r="20862" b="3520"/>
          <a:stretch/>
        </p:blipFill>
        <p:spPr>
          <a:xfrm>
            <a:off x="716628" y="3806217"/>
            <a:ext cx="2353056" cy="2389632"/>
          </a:xfrm>
        </p:spPr>
      </p:pic>
      <p:sp>
        <p:nvSpPr>
          <p:cNvPr id="35" name="Text Placeholder 8">
            <a:extLst>
              <a:ext uri="{FF2B5EF4-FFF2-40B4-BE49-F238E27FC236}">
                <a16:creationId xmlns:a16="http://schemas.microsoft.com/office/drawing/2014/main" id="{5C557848-823B-0E5B-F615-26224102E6B5}"/>
              </a:ext>
            </a:extLst>
          </p:cNvPr>
          <p:cNvSpPr>
            <a:spLocks noGrp="1"/>
          </p:cNvSpPr>
          <p:nvPr>
            <p:ph type="body" sz="quarter" idx="26"/>
          </p:nvPr>
        </p:nvSpPr>
        <p:spPr>
          <a:xfrm>
            <a:off x="8762870" y="4078055"/>
            <a:ext cx="2327341" cy="1912003"/>
          </a:xfrm>
        </p:spPr>
        <p:txBody>
          <a:bodyPr/>
          <a:lstStyle/>
          <a:p>
            <a:r>
              <a:rPr lang="en-US" sz="2133" dirty="0"/>
              <a:t>Founded by</a:t>
            </a:r>
            <a:br>
              <a:rPr lang="en-US" sz="2133" dirty="0"/>
            </a:br>
            <a:r>
              <a:rPr lang="en-US" sz="2133" dirty="0"/>
              <a:t>Doctors,</a:t>
            </a:r>
            <a:br>
              <a:rPr lang="en-US" sz="2133" dirty="0"/>
            </a:br>
            <a:r>
              <a:rPr lang="en-US" sz="2133" dirty="0"/>
              <a:t>Focused on You</a:t>
            </a:r>
            <a:br>
              <a:rPr lang="en-US" sz="2133" dirty="0"/>
            </a:br>
            <a:endParaRPr lang="en-US" sz="2133" dirty="0"/>
          </a:p>
        </p:txBody>
      </p:sp>
      <p:pic>
        <p:nvPicPr>
          <p:cNvPr id="28" name="Picture Placeholder 18" descr="Photograph of an eye doctor conducting a vision test using ">
            <a:extLst>
              <a:ext uri="{FF2B5EF4-FFF2-40B4-BE49-F238E27FC236}">
                <a16:creationId xmlns:a16="http://schemas.microsoft.com/office/drawing/2014/main" id="{66E9B4A8-73F0-10E3-C858-895C56C9ADEE}"/>
              </a:ext>
            </a:extLst>
          </p:cNvPr>
          <p:cNvPicPr>
            <a:picLocks noGrp="1" noChangeAspect="1"/>
          </p:cNvPicPr>
          <p:nvPr>
            <p:ph type="pic" sz="quarter" idx="24"/>
          </p:nvPr>
        </p:nvPicPr>
        <p:blipFill rotWithShape="1">
          <a:blip r:embed="rId6">
            <a:extLst>
              <a:ext uri="{28A0092B-C50C-407E-A947-70E740481C1C}">
                <a14:useLocalDpi xmlns:a14="http://schemas.microsoft.com/office/drawing/2010/main"/>
              </a:ext>
            </a:extLst>
          </a:blip>
          <a:srcRect l="26535" t="84" r="7801" b="-84"/>
          <a:stretch/>
        </p:blipFill>
        <p:spPr>
          <a:xfrm>
            <a:off x="6092204" y="3806217"/>
            <a:ext cx="2353056" cy="2389632"/>
          </a:xfrm>
        </p:spPr>
      </p:pic>
      <p:sp>
        <p:nvSpPr>
          <p:cNvPr id="27" name="Text Placeholder 26">
            <a:extLst>
              <a:ext uri="{FF2B5EF4-FFF2-40B4-BE49-F238E27FC236}">
                <a16:creationId xmlns:a16="http://schemas.microsoft.com/office/drawing/2014/main" id="{A6FBE7CD-C6CF-BC1F-349E-7A984ABAC2FB}"/>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3604106247"/>
      </p:ext>
    </p:extLst>
  </p:cSld>
  <p:clrMapOvr>
    <a:masterClrMapping/>
  </p:clrMapOvr>
  <p:transition spd="med" advClick="0" advTm="44000">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A85FF-7B31-E6E8-493C-6DC2CA7BBBE6}"/>
              </a:ext>
            </a:extLst>
          </p:cNvPr>
          <p:cNvSpPr>
            <a:spLocks noGrp="1"/>
          </p:cNvSpPr>
          <p:nvPr>
            <p:ph type="title"/>
          </p:nvPr>
        </p:nvSpPr>
        <p:spPr>
          <a:xfrm>
            <a:off x="609599" y="282224"/>
            <a:ext cx="6301892" cy="1498600"/>
          </a:xfrm>
          <a:noFill/>
          <a:ln>
            <a:noFill/>
          </a:ln>
        </p:spPr>
        <p:txBody>
          <a:bodyPr/>
          <a:lstStyle/>
          <a:p>
            <a:r>
              <a:rPr lang="en-US" dirty="0">
                <a:solidFill>
                  <a:schemeClr val="tx2"/>
                </a:solidFill>
                <a:effectLst/>
              </a:rPr>
              <a:t>See Why Eye Care Is Essential to Overall Health and Wellness</a:t>
            </a:r>
            <a:endParaRPr lang="en-US" dirty="0">
              <a:solidFill>
                <a:schemeClr val="tx2"/>
              </a:solidFill>
            </a:endParaRPr>
          </a:p>
        </p:txBody>
      </p:sp>
      <p:sp>
        <p:nvSpPr>
          <p:cNvPr id="4" name="Rectangle: Diagonal Corners Rounded 13">
            <a:extLst>
              <a:ext uri="{FF2B5EF4-FFF2-40B4-BE49-F238E27FC236}">
                <a16:creationId xmlns:a16="http://schemas.microsoft.com/office/drawing/2014/main" id="{41E728AC-E15E-3974-11AB-9C8A7C50DB9E}"/>
              </a:ext>
              <a:ext uri="{C183D7F6-B498-43B3-948B-1728B52AA6E4}">
                <adec:decorative xmlns:adec="http://schemas.microsoft.com/office/drawing/2017/decorative" val="1"/>
              </a:ext>
            </a:extLst>
          </p:cNvPr>
          <p:cNvSpPr/>
          <p:nvPr/>
        </p:nvSpPr>
        <p:spPr>
          <a:xfrm>
            <a:off x="642755" y="1971308"/>
            <a:ext cx="2201327" cy="3230613"/>
          </a:xfrm>
          <a:prstGeom prst="round2Diag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6" name="TextBox 5">
            <a:extLst>
              <a:ext uri="{FF2B5EF4-FFF2-40B4-BE49-F238E27FC236}">
                <a16:creationId xmlns:a16="http://schemas.microsoft.com/office/drawing/2014/main" id="{861EA9A2-DA8A-A04A-B02E-B254880BF3B3}"/>
              </a:ext>
            </a:extLst>
          </p:cNvPr>
          <p:cNvSpPr txBox="1"/>
          <p:nvPr/>
        </p:nvSpPr>
        <p:spPr>
          <a:xfrm>
            <a:off x="776433" y="2616881"/>
            <a:ext cx="1917896" cy="2390911"/>
          </a:xfrm>
          <a:prstGeom prst="rect">
            <a:avLst/>
          </a:prstGeom>
          <a:noFill/>
        </p:spPr>
        <p:txBody>
          <a:bodyPr wrap="square" lIns="91440" tIns="45720" rIns="91440" bIns="45720" rtlCol="0" anchor="t">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50" b="0" i="0" u="none" strike="noStrike" kern="1200" cap="none" spc="0" normalizeH="0" baseline="0" noProof="0" dirty="0">
                <a:ln>
                  <a:noFill/>
                </a:ln>
                <a:solidFill>
                  <a:srgbClr val="000000"/>
                </a:solidFill>
                <a:effectLst/>
                <a:uLnTx/>
                <a:uFillTx/>
                <a:latin typeface="Arial"/>
                <a:ea typeface="+mn-ea"/>
                <a:cs typeface="Arial"/>
              </a:rPr>
              <a:t>Did you know an eye exam </a:t>
            </a:r>
            <a:br>
              <a:rPr kumimoji="0" lang="en-US" sz="185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US" sz="1850" b="0" i="0" u="none" strike="noStrike" kern="1200" cap="none" spc="0" normalizeH="0" baseline="0" noProof="0" dirty="0">
                <a:ln>
                  <a:noFill/>
                </a:ln>
                <a:solidFill>
                  <a:srgbClr val="000000"/>
                </a:solidFill>
                <a:effectLst/>
                <a:uLnTx/>
                <a:uFillTx/>
                <a:latin typeface="Arial"/>
                <a:ea typeface="+mn-ea"/>
                <a:cs typeface="Arial"/>
              </a:rPr>
              <a:t>is the only </a:t>
            </a:r>
            <a:br>
              <a:rPr kumimoji="0" lang="en-US" sz="185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US" sz="1850" b="0" i="0" u="none" strike="noStrike" kern="1200" cap="none" spc="0" normalizeH="0" baseline="0" noProof="0" dirty="0">
                <a:ln>
                  <a:noFill/>
                </a:ln>
                <a:solidFill>
                  <a:srgbClr val="000000"/>
                </a:solidFill>
                <a:effectLst/>
                <a:uLnTx/>
                <a:uFillTx/>
                <a:latin typeface="Arial"/>
                <a:ea typeface="+mn-ea"/>
                <a:cs typeface="Arial"/>
              </a:rPr>
              <a:t>non-invasive way to view blood vessels in your body?*</a:t>
            </a:r>
          </a:p>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67"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5" name="Rectangle: Diagonal Corners Rounded 14">
            <a:extLst>
              <a:ext uri="{FF2B5EF4-FFF2-40B4-BE49-F238E27FC236}">
                <a16:creationId xmlns:a16="http://schemas.microsoft.com/office/drawing/2014/main" id="{DDB233CB-2955-D3FB-E291-00D075F9FB1E}"/>
              </a:ext>
              <a:ext uri="{C183D7F6-B498-43B3-948B-1728B52AA6E4}">
                <adec:decorative xmlns:adec="http://schemas.microsoft.com/office/drawing/2017/decorative" val="1"/>
              </a:ext>
            </a:extLst>
          </p:cNvPr>
          <p:cNvSpPr/>
          <p:nvPr/>
        </p:nvSpPr>
        <p:spPr>
          <a:xfrm>
            <a:off x="3108602" y="1915785"/>
            <a:ext cx="2201327" cy="3286137"/>
          </a:xfrm>
          <a:prstGeom prst="round2Diag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TextBox 6">
            <a:extLst>
              <a:ext uri="{FF2B5EF4-FFF2-40B4-BE49-F238E27FC236}">
                <a16:creationId xmlns:a16="http://schemas.microsoft.com/office/drawing/2014/main" id="{1C9ED1C6-B396-527E-6E09-E75D758CC5C4}"/>
              </a:ext>
            </a:extLst>
          </p:cNvPr>
          <p:cNvSpPr txBox="1"/>
          <p:nvPr/>
        </p:nvSpPr>
        <p:spPr>
          <a:xfrm>
            <a:off x="3309675" y="2602261"/>
            <a:ext cx="1853635" cy="2103589"/>
          </a:xfrm>
          <a:prstGeom prst="rect">
            <a:avLst/>
          </a:prstGeom>
          <a:noFill/>
        </p:spPr>
        <p:txBody>
          <a:bodyPr wrap="square" lIns="91440" tIns="45720" rIns="91440" bIns="45720" rtlCol="0" anchor="t">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50" b="0" i="0" u="none" strike="noStrike" kern="1200" cap="none" spc="0" normalizeH="0" baseline="0" noProof="0" dirty="0">
                <a:ln>
                  <a:noFill/>
                </a:ln>
                <a:solidFill>
                  <a:srgbClr val="FFFFFF"/>
                </a:solidFill>
                <a:effectLst/>
                <a:uLnTx/>
                <a:uFillTx/>
                <a:latin typeface="Arial"/>
                <a:ea typeface="+mn-ea"/>
                <a:cs typeface="Arial"/>
              </a:rPr>
              <a:t>Signs of </a:t>
            </a:r>
            <a:br>
              <a:rPr kumimoji="0" lang="en-US" sz="185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US" sz="1850" b="0" i="0" u="none" strike="noStrike" kern="1200" cap="none" spc="0" normalizeH="0" baseline="0" noProof="0" dirty="0">
                <a:ln>
                  <a:noFill/>
                </a:ln>
                <a:solidFill>
                  <a:srgbClr val="FFFFFF"/>
                </a:solidFill>
                <a:effectLst/>
                <a:uLnTx/>
                <a:uFillTx/>
                <a:latin typeface="Arial"/>
                <a:ea typeface="+mn-ea"/>
                <a:cs typeface="Arial"/>
              </a:rPr>
              <a:t>more than </a:t>
            </a:r>
          </a:p>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50" b="0" i="0" u="none" strike="noStrike" kern="1200" cap="none" spc="0" normalizeH="0" baseline="0" noProof="0" dirty="0">
                <a:ln>
                  <a:noFill/>
                </a:ln>
                <a:solidFill>
                  <a:srgbClr val="FFFFFF"/>
                </a:solidFill>
                <a:effectLst/>
                <a:uLnTx/>
                <a:uFillTx/>
                <a:latin typeface="Arial"/>
                <a:ea typeface="+mn-ea"/>
                <a:cs typeface="Arial"/>
              </a:rPr>
              <a:t>270 health conditions can be detected during an </a:t>
            </a:r>
            <a:br>
              <a:rPr kumimoji="0" lang="en-US" sz="185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US" sz="1850" b="0" i="0" u="none" strike="noStrike" kern="1200" cap="none" spc="0" normalizeH="0" baseline="0" noProof="0" dirty="0">
                <a:ln>
                  <a:noFill/>
                </a:ln>
                <a:solidFill>
                  <a:srgbClr val="FFFFFF"/>
                </a:solidFill>
                <a:effectLst/>
                <a:uLnTx/>
                <a:uFillTx/>
                <a:latin typeface="Arial"/>
                <a:ea typeface="+mn-ea"/>
                <a:cs typeface="Arial"/>
              </a:rPr>
              <a:t>eye exam.*</a:t>
            </a:r>
            <a:endParaRPr kumimoji="0" lang="en-US" sz="1867"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Diagonal Corners Rounded 15">
            <a:extLst>
              <a:ext uri="{FF2B5EF4-FFF2-40B4-BE49-F238E27FC236}">
                <a16:creationId xmlns:a16="http://schemas.microsoft.com/office/drawing/2014/main" id="{ACF94D1C-1FD3-9441-65CA-47E86C294E7E}"/>
              </a:ext>
              <a:ext uri="{C183D7F6-B498-43B3-948B-1728B52AA6E4}">
                <adec:decorative xmlns:adec="http://schemas.microsoft.com/office/drawing/2017/decorative" val="1"/>
              </a:ext>
            </a:extLst>
          </p:cNvPr>
          <p:cNvSpPr/>
          <p:nvPr/>
        </p:nvSpPr>
        <p:spPr>
          <a:xfrm>
            <a:off x="5553969" y="1882526"/>
            <a:ext cx="2201327" cy="3286137"/>
          </a:xfrm>
          <a:prstGeom prst="round2Diag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TextBox 8">
            <a:extLst>
              <a:ext uri="{FF2B5EF4-FFF2-40B4-BE49-F238E27FC236}">
                <a16:creationId xmlns:a16="http://schemas.microsoft.com/office/drawing/2014/main" id="{B64C5FD1-1B02-3ECB-A8F8-49EAB0D46430}"/>
              </a:ext>
            </a:extLst>
          </p:cNvPr>
          <p:cNvSpPr txBox="1"/>
          <p:nvPr/>
        </p:nvSpPr>
        <p:spPr>
          <a:xfrm>
            <a:off x="5771071" y="2602260"/>
            <a:ext cx="1804452" cy="2103589"/>
          </a:xfrm>
          <a:prstGeom prst="rect">
            <a:avLst/>
          </a:prstGeom>
          <a:noFill/>
        </p:spPr>
        <p:txBody>
          <a:bodyPr wrap="square" lIns="91440" tIns="45720" rIns="91440" bIns="45720" rtlCol="0" anchor="t">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50" b="0" i="0" u="none" strike="noStrike" kern="1200" cap="none" spc="0" normalizeH="0" baseline="0" noProof="0">
                <a:ln>
                  <a:noFill/>
                </a:ln>
                <a:solidFill>
                  <a:srgbClr val="FFFFFF"/>
                </a:solidFill>
                <a:effectLst/>
                <a:uLnTx/>
                <a:uFillTx/>
                <a:latin typeface="Arial"/>
                <a:ea typeface="+mn-ea"/>
                <a:cs typeface="Arial"/>
              </a:rPr>
              <a:t>Your eye doctor can be the first to detect signs of certain conditions, like diabetes.*</a:t>
            </a:r>
          </a:p>
        </p:txBody>
      </p:sp>
      <p:pic>
        <p:nvPicPr>
          <p:cNvPr id="11" name="Picture 10" descr="graphic containing list of some of the 270 plus medical conditions that can be detected by an eye doctor">
            <a:extLst>
              <a:ext uri="{FF2B5EF4-FFF2-40B4-BE49-F238E27FC236}">
                <a16:creationId xmlns:a16="http://schemas.microsoft.com/office/drawing/2014/main" id="{1F48D7CD-332B-7781-03F2-4588B2CA9718}"/>
              </a:ext>
            </a:extLst>
          </p:cNvPr>
          <p:cNvPicPr>
            <a:picLocks noChangeAspect="1"/>
          </p:cNvPicPr>
          <p:nvPr/>
        </p:nvPicPr>
        <p:blipFill>
          <a:blip r:embed="rId3"/>
          <a:stretch>
            <a:fillRect/>
          </a:stretch>
        </p:blipFill>
        <p:spPr>
          <a:xfrm>
            <a:off x="8025002" y="0"/>
            <a:ext cx="4179093" cy="6858000"/>
          </a:xfrm>
          <a:prstGeom prst="rect">
            <a:avLst/>
          </a:prstGeom>
        </p:spPr>
      </p:pic>
      <p:sp>
        <p:nvSpPr>
          <p:cNvPr id="3" name="Text Placeholder 2">
            <a:extLst>
              <a:ext uri="{FF2B5EF4-FFF2-40B4-BE49-F238E27FC236}">
                <a16:creationId xmlns:a16="http://schemas.microsoft.com/office/drawing/2014/main" id="{B14C7BAF-E19F-1213-5986-E2A199B17699}"/>
              </a:ext>
            </a:extLst>
          </p:cNvPr>
          <p:cNvSpPr>
            <a:spLocks noGrp="1"/>
          </p:cNvSpPr>
          <p:nvPr>
            <p:ph type="body" sz="quarter" idx="12"/>
          </p:nvPr>
        </p:nvSpPr>
        <p:spPr>
          <a:xfrm>
            <a:off x="-897640" y="6397626"/>
            <a:ext cx="8652935" cy="240919"/>
          </a:xfrm>
        </p:spPr>
        <p:txBody>
          <a:bodyPr>
            <a:normAutofit/>
          </a:bodyPr>
          <a:lstStyle/>
          <a:p>
            <a:r>
              <a:rPr lang="en-US" dirty="0">
                <a:solidFill>
                  <a:schemeClr val="bg2"/>
                </a:solidFill>
                <a:cs typeface="+mn-cs"/>
              </a:rPr>
              <a:t> *Full Picture of Eye Health, American Optometric Association, 2020</a:t>
            </a:r>
            <a:endParaRPr lang="en-US" dirty="0">
              <a:solidFill>
                <a:schemeClr val="bg2"/>
              </a:solidFill>
            </a:endParaRPr>
          </a:p>
        </p:txBody>
      </p:sp>
    </p:spTree>
    <p:extLst>
      <p:ext uri="{BB962C8B-B14F-4D97-AF65-F5344CB8AC3E}">
        <p14:creationId xmlns:p14="http://schemas.microsoft.com/office/powerpoint/2010/main" val="1507209970"/>
      </p:ext>
    </p:extLst>
  </p:cSld>
  <p:clrMapOvr>
    <a:masterClrMapping/>
  </p:clrMapOvr>
  <p:transition spd="med" advClick="0" advTm="32500">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A67162-F118-4481-B239-410AB564130C}"/>
              </a:ext>
            </a:extLst>
          </p:cNvPr>
          <p:cNvSpPr>
            <a:spLocks noGrp="1"/>
          </p:cNvSpPr>
          <p:nvPr>
            <p:ph type="title"/>
          </p:nvPr>
        </p:nvSpPr>
        <p:spPr>
          <a:xfrm>
            <a:off x="799475" y="112889"/>
            <a:ext cx="8454452" cy="826941"/>
          </a:xfrm>
        </p:spPr>
        <p:txBody>
          <a:bodyPr/>
          <a:lstStyle/>
          <a:p>
            <a:r>
              <a:rPr lang="en-US"/>
              <a:t>Your VSP Plan Snapshot</a:t>
            </a:r>
            <a:endParaRPr lang="en-PH"/>
          </a:p>
        </p:txBody>
      </p:sp>
      <p:graphicFrame>
        <p:nvGraphicFramePr>
          <p:cNvPr id="8" name="Table 7">
            <a:extLst>
              <a:ext uri="{FF2B5EF4-FFF2-40B4-BE49-F238E27FC236}">
                <a16:creationId xmlns:a16="http://schemas.microsoft.com/office/drawing/2014/main" id="{AA64393E-73F5-FD9C-95E2-6F1CD2635E49}"/>
              </a:ext>
            </a:extLst>
          </p:cNvPr>
          <p:cNvGraphicFramePr>
            <a:graphicFrameLocks noGrp="1"/>
          </p:cNvGraphicFramePr>
          <p:nvPr>
            <p:extLst>
              <p:ext uri="{D42A27DB-BD31-4B8C-83A1-F6EECF244321}">
                <p14:modId xmlns:p14="http://schemas.microsoft.com/office/powerpoint/2010/main" val="3116949352"/>
              </p:ext>
            </p:extLst>
          </p:nvPr>
        </p:nvGraphicFramePr>
        <p:xfrm>
          <a:off x="799475" y="1005840"/>
          <a:ext cx="10782926" cy="5330535"/>
        </p:xfrm>
        <a:graphic>
          <a:graphicData uri="http://schemas.openxmlformats.org/drawingml/2006/table">
            <a:tbl>
              <a:tblPr firstRow="1" bandRow="1">
                <a:tableStyleId>{F5AB1C69-6EDB-4FF4-983F-18BD219EF322}</a:tableStyleId>
              </a:tblPr>
              <a:tblGrid>
                <a:gridCol w="2122703">
                  <a:extLst>
                    <a:ext uri="{9D8B030D-6E8A-4147-A177-3AD203B41FA5}">
                      <a16:colId xmlns:a16="http://schemas.microsoft.com/office/drawing/2014/main" val="3474657526"/>
                    </a:ext>
                  </a:extLst>
                </a:gridCol>
                <a:gridCol w="4315163">
                  <a:extLst>
                    <a:ext uri="{9D8B030D-6E8A-4147-A177-3AD203B41FA5}">
                      <a16:colId xmlns:a16="http://schemas.microsoft.com/office/drawing/2014/main" val="1097361127"/>
                    </a:ext>
                  </a:extLst>
                </a:gridCol>
                <a:gridCol w="4345060">
                  <a:extLst>
                    <a:ext uri="{9D8B030D-6E8A-4147-A177-3AD203B41FA5}">
                      <a16:colId xmlns:a16="http://schemas.microsoft.com/office/drawing/2014/main" val="2693625909"/>
                    </a:ext>
                  </a:extLst>
                </a:gridCol>
              </a:tblGrid>
              <a:tr h="484215">
                <a:tc>
                  <a:txBody>
                    <a:bodyPr/>
                    <a:lstStyle/>
                    <a:p>
                      <a:pPr algn="l"/>
                      <a:endParaRPr lang="en-US" sz="1600" b="1"/>
                    </a:p>
                  </a:txBody>
                  <a:tcPr marL="121920" marR="121920" marT="60960" marB="60960">
                    <a:solidFill>
                      <a:srgbClr val="EFEFEF"/>
                    </a:solidFill>
                  </a:tcPr>
                </a:tc>
                <a:tc>
                  <a:txBody>
                    <a:bodyPr/>
                    <a:lstStyle/>
                    <a:p>
                      <a:pPr marL="0" marR="0" lvl="0" indent="0" algn="l" defTabSz="1828434" rtl="0" eaLnBrk="1" fontAlgn="auto" latinLnBrk="0" hangingPunct="1">
                        <a:lnSpc>
                          <a:spcPct val="100000"/>
                        </a:lnSpc>
                        <a:spcBef>
                          <a:spcPts val="0"/>
                        </a:spcBef>
                        <a:spcAft>
                          <a:spcPts val="0"/>
                        </a:spcAft>
                        <a:buClrTx/>
                        <a:buSzTx/>
                        <a:buFontTx/>
                        <a:buNone/>
                        <a:tabLst/>
                        <a:defRPr/>
                      </a:pPr>
                      <a:r>
                        <a:rPr lang="en-US" sz="1600" b="1" dirty="0">
                          <a:solidFill>
                            <a:schemeClr val="tx1"/>
                          </a:solidFill>
                        </a:rPr>
                        <a:t>Base Plan</a:t>
                      </a:r>
                    </a:p>
                  </a:txBody>
                  <a:tcPr marL="121920" marR="121920" marT="60960" marB="60960"/>
                </a:tc>
                <a:tc>
                  <a:txBody>
                    <a:bodyPr/>
                    <a:lstStyle/>
                    <a:p>
                      <a:pPr algn="l"/>
                      <a:r>
                        <a:rPr lang="en-US" sz="1600" b="1" dirty="0">
                          <a:solidFill>
                            <a:schemeClr val="bg1"/>
                          </a:solidFill>
                        </a:rPr>
                        <a:t>Enhanced Plan with </a:t>
                      </a:r>
                      <a:r>
                        <a:rPr lang="en-US" sz="1600" b="1" dirty="0" err="1">
                          <a:solidFill>
                            <a:schemeClr val="bg1"/>
                          </a:solidFill>
                        </a:rPr>
                        <a:t>ProTec</a:t>
                      </a:r>
                      <a:r>
                        <a:rPr lang="en-US" sz="1600" b="1" dirty="0">
                          <a:solidFill>
                            <a:schemeClr val="bg1"/>
                          </a:solidFill>
                        </a:rPr>
                        <a:t> Safety Plan</a:t>
                      </a:r>
                    </a:p>
                  </a:txBody>
                  <a:tcPr marL="121920" marR="121920" marT="60960" marB="60960">
                    <a:solidFill>
                      <a:srgbClr val="3A60FF"/>
                    </a:solidFill>
                  </a:tcPr>
                </a:tc>
                <a:extLst>
                  <a:ext uri="{0D108BD9-81ED-4DB2-BD59-A6C34878D82A}">
                    <a16:rowId xmlns:a16="http://schemas.microsoft.com/office/drawing/2014/main" val="1722223683"/>
                  </a:ext>
                </a:extLst>
              </a:tr>
              <a:tr h="7924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Arial" panose="020B0604020202020204"/>
                          <a:ea typeface="+mn-ea"/>
                          <a:cs typeface="+mn-cs"/>
                        </a:rPr>
                        <a:t>(Exam/Lens/Frame)</a:t>
                      </a:r>
                    </a:p>
                  </a:txBody>
                  <a:tcPr marL="121920" marR="121920" marT="60960" marB="60960">
                    <a:solidFill>
                      <a:srgbClr val="EFEF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000000"/>
                          </a:solidFill>
                          <a:effectLst/>
                          <a:uLnTx/>
                          <a:uFillTx/>
                          <a:latin typeface="Arial" panose="020B0604020202020204"/>
                          <a:ea typeface="+mn-ea"/>
                          <a:cs typeface="+mn-cs"/>
                        </a:rPr>
                        <a:t>Exam: Every Calendar Year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000000"/>
                          </a:solidFill>
                          <a:effectLst/>
                          <a:uLnTx/>
                          <a:uFillTx/>
                          <a:latin typeface="+mn-lt"/>
                          <a:ea typeface="+mn-ea"/>
                          <a:cs typeface="+mn-cs"/>
                        </a:rPr>
                        <a:t>Frame: Every Other Calendar Year</a:t>
                      </a:r>
                      <a:endParaRPr kumimoji="0" lang="en-US" sz="15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000000"/>
                          </a:solidFill>
                          <a:effectLst/>
                          <a:uLnTx/>
                          <a:uFillTx/>
                          <a:latin typeface="+mn-lt"/>
                          <a:ea typeface="+mn-ea"/>
                          <a:cs typeface="+mn-cs"/>
                        </a:rPr>
                        <a:t>Lens: Every Calendar Year</a:t>
                      </a:r>
                    </a:p>
                  </a:txBody>
                  <a:tcPr marL="121920" marR="121920" marT="60960" marB="6096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000000"/>
                          </a:solidFill>
                          <a:effectLst/>
                          <a:uLnTx/>
                          <a:uFillTx/>
                          <a:latin typeface="+mn-lt"/>
                          <a:ea typeface="+mn-ea"/>
                          <a:cs typeface="+mn-cs"/>
                        </a:rPr>
                        <a:t>Exam: Every Calendar Year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000000"/>
                          </a:solidFill>
                          <a:effectLst/>
                          <a:uLnTx/>
                          <a:uFillTx/>
                          <a:latin typeface="+mn-lt"/>
                          <a:ea typeface="+mn-ea"/>
                          <a:cs typeface="+mn-cs"/>
                        </a:rPr>
                        <a:t>Frame: Every Calendar Year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000000"/>
                          </a:solidFill>
                          <a:effectLst/>
                          <a:uLnTx/>
                          <a:uFillTx/>
                          <a:latin typeface="+mn-lt"/>
                          <a:ea typeface="+mn-ea"/>
                          <a:cs typeface="+mn-cs"/>
                        </a:rPr>
                        <a:t>Lens: Every Calendar Year</a:t>
                      </a:r>
                    </a:p>
                  </a:txBody>
                  <a:tcPr marL="121920" marR="121920" marT="60960" marB="60960"/>
                </a:tc>
                <a:extLst>
                  <a:ext uri="{0D108BD9-81ED-4DB2-BD59-A6C34878D82A}">
                    <a16:rowId xmlns:a16="http://schemas.microsoft.com/office/drawing/2014/main" val="2496330300"/>
                  </a:ext>
                </a:extLst>
              </a:tr>
              <a:tr h="568960">
                <a:tc>
                  <a:txBody>
                    <a:bodyPr/>
                    <a:lstStyle/>
                    <a:p>
                      <a:pPr algn="l"/>
                      <a:r>
                        <a:rPr lang="en-US" sz="1600"/>
                        <a:t>Copays</a:t>
                      </a:r>
                    </a:p>
                  </a:txBody>
                  <a:tcPr marL="121920" marR="121920" marT="60960" marB="60960">
                    <a:solidFill>
                      <a:srgbClr val="EFEFEF"/>
                    </a:solidFill>
                  </a:tcPr>
                </a:tc>
                <a:tc>
                  <a:txBody>
                    <a:bodyPr/>
                    <a:lstStyle/>
                    <a:p>
                      <a:pPr algn="l"/>
                      <a:r>
                        <a:rPr lang="en-US" sz="1500" b="1" dirty="0"/>
                        <a:t>$10 </a:t>
                      </a:r>
                      <a:r>
                        <a:rPr lang="en-US" sz="1500" dirty="0"/>
                        <a:t>Exam</a:t>
                      </a:r>
                    </a:p>
                    <a:p>
                      <a:pPr algn="l"/>
                      <a:r>
                        <a:rPr lang="en-US" sz="1500" b="1" dirty="0"/>
                        <a:t>$20 </a:t>
                      </a:r>
                      <a:r>
                        <a:rPr lang="en-US" sz="1500" dirty="0"/>
                        <a:t>Materials</a:t>
                      </a:r>
                    </a:p>
                  </a:txBody>
                  <a:tcPr marL="121920" marR="121920" marT="60960" marB="60960"/>
                </a:tc>
                <a:tc>
                  <a:txBody>
                    <a:bodyPr/>
                    <a:lstStyle/>
                    <a:p>
                      <a:pPr algn="l"/>
                      <a:r>
                        <a:rPr lang="en-US" sz="1500" b="1" dirty="0"/>
                        <a:t>$10 </a:t>
                      </a:r>
                      <a:r>
                        <a:rPr lang="en-US" sz="1500" dirty="0"/>
                        <a:t>Exam</a:t>
                      </a:r>
                    </a:p>
                    <a:p>
                      <a:pPr algn="l"/>
                      <a:r>
                        <a:rPr lang="en-US" sz="1500" b="1" dirty="0"/>
                        <a:t>$20 </a:t>
                      </a:r>
                      <a:r>
                        <a:rPr lang="en-US" sz="1500" dirty="0"/>
                        <a:t>Materials</a:t>
                      </a:r>
                    </a:p>
                  </a:txBody>
                  <a:tcPr marL="121920" marR="121920" marT="60960" marB="60960"/>
                </a:tc>
                <a:extLst>
                  <a:ext uri="{0D108BD9-81ED-4DB2-BD59-A6C34878D82A}">
                    <a16:rowId xmlns:a16="http://schemas.microsoft.com/office/drawing/2014/main" val="3098080236"/>
                  </a:ext>
                </a:extLst>
              </a:tr>
              <a:tr h="568960">
                <a:tc>
                  <a:txBody>
                    <a:bodyPr/>
                    <a:lstStyle/>
                    <a:p>
                      <a:pPr algn="l"/>
                      <a:r>
                        <a:rPr lang="en-US" sz="1600"/>
                        <a:t>Frame</a:t>
                      </a:r>
                    </a:p>
                  </a:txBody>
                  <a:tcPr marL="121920" marR="121920" marT="60960" marB="60960">
                    <a:solidFill>
                      <a:srgbClr val="EFEFEF"/>
                    </a:solidFill>
                  </a:tcPr>
                </a:tc>
                <a:tc>
                  <a:txBody>
                    <a:bodyPr/>
                    <a:lstStyle/>
                    <a:p>
                      <a:pPr algn="l"/>
                      <a:r>
                        <a:rPr lang="en-US" sz="1500" dirty="0"/>
                        <a:t>$170 Retail Frame Allowance</a:t>
                      </a:r>
                    </a:p>
                    <a:p>
                      <a:pPr algn="l"/>
                      <a:r>
                        <a:rPr lang="en-US" sz="1500" dirty="0"/>
                        <a:t>$190 Featured Frame Allowance</a:t>
                      </a:r>
                    </a:p>
                  </a:txBody>
                  <a:tcPr marL="121920" marR="121920" marT="60960" marB="60960"/>
                </a:tc>
                <a:tc>
                  <a:txBody>
                    <a:bodyPr/>
                    <a:lstStyle/>
                    <a:p>
                      <a:pPr algn="l"/>
                      <a:r>
                        <a:rPr lang="en-US" sz="1500" dirty="0"/>
                        <a:t>$170 Retail Frame Allowance</a:t>
                      </a:r>
                    </a:p>
                    <a:p>
                      <a:pPr algn="l"/>
                      <a:r>
                        <a:rPr lang="en-US" sz="1500" dirty="0"/>
                        <a:t>$190 Featured Frame Allowance</a:t>
                      </a:r>
                    </a:p>
                  </a:txBody>
                  <a:tcPr marL="121920" marR="121920" marT="60960" marB="60960"/>
                </a:tc>
                <a:extLst>
                  <a:ext uri="{0D108BD9-81ED-4DB2-BD59-A6C34878D82A}">
                    <a16:rowId xmlns:a16="http://schemas.microsoft.com/office/drawing/2014/main" val="1872504937"/>
                  </a:ext>
                </a:extLst>
              </a:tr>
              <a:tr h="609600">
                <a:tc>
                  <a:txBody>
                    <a:bodyPr/>
                    <a:lstStyle/>
                    <a:p>
                      <a:pPr algn="l"/>
                      <a:r>
                        <a:rPr lang="en-US" sz="1600" b="0">
                          <a:solidFill>
                            <a:srgbClr val="000000"/>
                          </a:solidFill>
                        </a:rPr>
                        <a:t>Contact Lenses</a:t>
                      </a:r>
                    </a:p>
                    <a:p>
                      <a:pPr algn="l"/>
                      <a:r>
                        <a:rPr lang="en-US" sz="1600" b="0">
                          <a:solidFill>
                            <a:srgbClr val="000000"/>
                          </a:solidFill>
                        </a:rPr>
                        <a:t>(Instead of glasses)</a:t>
                      </a:r>
                    </a:p>
                  </a:txBody>
                  <a:tcPr marL="121920" marR="121920" marT="60960" marB="60960">
                    <a:solidFill>
                      <a:srgbClr val="EFEFEF"/>
                    </a:solidFill>
                  </a:tcPr>
                </a:tc>
                <a:tc>
                  <a:txBody>
                    <a:bodyPr/>
                    <a:lstStyle/>
                    <a:p>
                      <a:pPr marL="0" indent="0" algn="l">
                        <a:buFont typeface="Arial" panose="020B0604020202020204" pitchFamily="34" charset="0"/>
                        <a:buNone/>
                      </a:pPr>
                      <a:r>
                        <a:rPr lang="en-US" sz="1500" b="0" baseline="0" dirty="0">
                          <a:solidFill>
                            <a:srgbClr val="000000"/>
                          </a:solidFill>
                          <a:latin typeface="+mn-lt"/>
                          <a:cs typeface="Arial"/>
                        </a:rPr>
                        <a:t> $60 Contact Lens Exam (Fitting &amp; Evaluation) </a:t>
                      </a:r>
                    </a:p>
                    <a:p>
                      <a:pPr marL="0" indent="0" algn="l">
                        <a:buFont typeface="Arial" panose="020B0604020202020204" pitchFamily="34" charset="0"/>
                        <a:buNone/>
                      </a:pPr>
                      <a:r>
                        <a:rPr lang="en-US" sz="1500" b="0" baseline="0" dirty="0">
                          <a:solidFill>
                            <a:srgbClr val="000000"/>
                          </a:solidFill>
                          <a:latin typeface="+mn-lt"/>
                          <a:cs typeface="Arial"/>
                        </a:rPr>
                        <a:t> $170 Allowance</a:t>
                      </a:r>
                    </a:p>
                  </a:txBody>
                  <a:tcPr marL="53301" marR="53301" marT="26651" marB="26651" anchor="ctr"/>
                </a:tc>
                <a:tc>
                  <a:txBody>
                    <a:bodyPr/>
                    <a:lstStyle/>
                    <a:p>
                      <a:pPr marL="0" indent="0" algn="l">
                        <a:buFont typeface="Arial" panose="020B0604020202020204" pitchFamily="34" charset="0"/>
                        <a:buNone/>
                      </a:pPr>
                      <a:r>
                        <a:rPr lang="en-US" sz="1500" b="0" baseline="0" dirty="0">
                          <a:solidFill>
                            <a:srgbClr val="000000"/>
                          </a:solidFill>
                          <a:latin typeface="+mn-lt"/>
                          <a:cs typeface="Arial"/>
                        </a:rPr>
                        <a:t>$60 Contact Lens Exam (Fitting &amp; Evaluation) </a:t>
                      </a:r>
                    </a:p>
                    <a:p>
                      <a:pPr marL="0" indent="0" algn="l">
                        <a:buFont typeface="Arial" panose="020B0604020202020204" pitchFamily="34" charset="0"/>
                        <a:buNone/>
                      </a:pPr>
                      <a:r>
                        <a:rPr lang="en-US" sz="1500" b="0" baseline="0" dirty="0">
                          <a:solidFill>
                            <a:srgbClr val="000000"/>
                          </a:solidFill>
                          <a:latin typeface="+mn-lt"/>
                          <a:cs typeface="Arial"/>
                        </a:rPr>
                        <a:t>$170 Allowance</a:t>
                      </a:r>
                    </a:p>
                  </a:txBody>
                  <a:tcPr marL="53301" marR="53301" marT="26651" marB="26651" anchor="ctr"/>
                </a:tc>
                <a:extLst>
                  <a:ext uri="{0D108BD9-81ED-4DB2-BD59-A6C34878D82A}">
                    <a16:rowId xmlns:a16="http://schemas.microsoft.com/office/drawing/2014/main" val="3888740286"/>
                  </a:ext>
                </a:extLst>
              </a:tr>
              <a:tr h="7924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a:solidFill>
                            <a:srgbClr val="000000"/>
                          </a:solidFill>
                        </a:rPr>
                        <a:t>Lenses</a:t>
                      </a:r>
                    </a:p>
                  </a:txBody>
                  <a:tcPr marL="121920" marR="121920" marT="60960" marB="60960">
                    <a:solidFill>
                      <a:srgbClr val="EFEFEF"/>
                    </a:solidFill>
                  </a:tcPr>
                </a:tc>
                <a:tc>
                  <a:txBody>
                    <a:bodyPr/>
                    <a:lstStyle/>
                    <a:p>
                      <a:pPr algn="l"/>
                      <a:r>
                        <a:rPr lang="en-US" sz="1500"/>
                        <a:t>Single vision, lined bi-focal and lined </a:t>
                      </a:r>
                      <a:br>
                        <a:rPr lang="en-US" sz="1500"/>
                      </a:br>
                      <a:r>
                        <a:rPr lang="en-US" sz="1500"/>
                        <a:t>trifocal lenses</a:t>
                      </a:r>
                      <a:br>
                        <a:rPr lang="en-US" sz="1500"/>
                      </a:br>
                      <a:r>
                        <a:rPr lang="en-US" sz="1500"/>
                        <a:t>Impact-resistant lenses for children</a:t>
                      </a:r>
                    </a:p>
                  </a:txBody>
                  <a:tcPr marL="121920" marR="121920" marT="60960" marB="60960"/>
                </a:tc>
                <a:tc>
                  <a:txBody>
                    <a:bodyPr/>
                    <a:lstStyle/>
                    <a:p>
                      <a:pPr algn="l"/>
                      <a:r>
                        <a:rPr lang="en-US" sz="1500" dirty="0"/>
                        <a:t>Single vision, lined bi-focal and lined </a:t>
                      </a:r>
                      <a:br>
                        <a:rPr lang="en-US" sz="1500" dirty="0"/>
                      </a:br>
                      <a:r>
                        <a:rPr lang="en-US" sz="1500" dirty="0"/>
                        <a:t>trifocal lenses</a:t>
                      </a:r>
                      <a:br>
                        <a:rPr lang="en-US" sz="1500" dirty="0"/>
                      </a:br>
                      <a:r>
                        <a:rPr lang="en-US" sz="1500" dirty="0"/>
                        <a:t>Impact-resistant lenses for children</a:t>
                      </a:r>
                    </a:p>
                  </a:txBody>
                  <a:tcPr marL="121920" marR="121920" marT="60960" marB="60960"/>
                </a:tc>
                <a:extLst>
                  <a:ext uri="{0D108BD9-81ED-4DB2-BD59-A6C34878D82A}">
                    <a16:rowId xmlns:a16="http://schemas.microsoft.com/office/drawing/2014/main" val="198423093"/>
                  </a:ext>
                </a:extLst>
              </a:tr>
              <a:tr h="1463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a:solidFill>
                            <a:srgbClr val="000000"/>
                          </a:solidFill>
                        </a:rPr>
                        <a:t>Lens Enhancements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solidFill>
                          <a:srgbClr val="000000"/>
                        </a:solidFill>
                      </a:endParaRPr>
                    </a:p>
                  </a:txBody>
                  <a:tcPr marL="121920" marR="121920" marT="60960" marB="60960">
                    <a:solidFill>
                      <a:srgbClr val="EFEFEF"/>
                    </a:solidFill>
                  </a:tcPr>
                </a:tc>
                <a:tc>
                  <a:txBody>
                    <a:bodyPr/>
                    <a:lstStyle/>
                    <a:p>
                      <a:pPr algn="l"/>
                      <a:r>
                        <a:rPr lang="en-US" sz="1500" dirty="0"/>
                        <a:t>Standard progressives $0</a:t>
                      </a:r>
                      <a:br>
                        <a:rPr lang="en-US" sz="1500" dirty="0"/>
                      </a:br>
                      <a:r>
                        <a:rPr lang="en-US" sz="1500" dirty="0"/>
                        <a:t>Premium progressives $50</a:t>
                      </a:r>
                    </a:p>
                    <a:p>
                      <a:pPr algn="l"/>
                      <a:r>
                        <a:rPr lang="en-US" sz="1500" dirty="0"/>
                        <a:t>Custom progressives $50</a:t>
                      </a:r>
                    </a:p>
                  </a:txBody>
                  <a:tcPr marL="121920" marR="121920" marT="60960" marB="60960"/>
                </a:tc>
                <a:tc>
                  <a:txBody>
                    <a:bodyPr/>
                    <a:lstStyle/>
                    <a:p>
                      <a:pPr algn="l"/>
                      <a:r>
                        <a:rPr lang="en-US" sz="1500" dirty="0"/>
                        <a:t>Standard progressives $0</a:t>
                      </a:r>
                      <a:br>
                        <a:rPr lang="en-US" sz="1500" dirty="0"/>
                      </a:br>
                      <a:r>
                        <a:rPr lang="en-US" sz="1500" dirty="0"/>
                        <a:t>Premium progressives $50</a:t>
                      </a:r>
                    </a:p>
                    <a:p>
                      <a:pPr algn="l"/>
                      <a:r>
                        <a:rPr lang="en-US" sz="1500" dirty="0"/>
                        <a:t>Custom progressives $50</a:t>
                      </a:r>
                    </a:p>
                  </a:txBody>
                  <a:tcPr marL="121920" marR="121920" marT="60960" marB="60960"/>
                </a:tc>
                <a:extLst>
                  <a:ext uri="{0D108BD9-81ED-4DB2-BD59-A6C34878D82A}">
                    <a16:rowId xmlns:a16="http://schemas.microsoft.com/office/drawing/2014/main" val="1882950335"/>
                  </a:ext>
                </a:extLst>
              </a:tr>
            </a:tbl>
          </a:graphicData>
        </a:graphic>
      </p:graphicFrame>
      <p:sp>
        <p:nvSpPr>
          <p:cNvPr id="4" name="TextBox 3">
            <a:extLst>
              <a:ext uri="{FF2B5EF4-FFF2-40B4-BE49-F238E27FC236}">
                <a16:creationId xmlns:a16="http://schemas.microsoft.com/office/drawing/2014/main" id="{E2734A4A-D4E1-6D2C-3F14-FE4CA28E4D84}"/>
              </a:ext>
            </a:extLst>
          </p:cNvPr>
          <p:cNvSpPr txBox="1"/>
          <p:nvPr/>
        </p:nvSpPr>
        <p:spPr>
          <a:xfrm>
            <a:off x="7326087" y="6468112"/>
            <a:ext cx="4256314" cy="2308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8C8C8C"/>
                </a:solidFill>
                <a:effectLst/>
                <a:uLnTx/>
                <a:uFillTx/>
                <a:latin typeface="Arial" panose="020B0604020202020204"/>
                <a:ea typeface="+mn-ea"/>
                <a:cs typeface="+mn-cs"/>
              </a:rPr>
              <a:t>*Coverage with a retail chain may be different or not apply.</a:t>
            </a:r>
          </a:p>
        </p:txBody>
      </p:sp>
    </p:spTree>
    <p:extLst>
      <p:ext uri="{BB962C8B-B14F-4D97-AF65-F5344CB8AC3E}">
        <p14:creationId xmlns:p14="http://schemas.microsoft.com/office/powerpoint/2010/main" val="1056890367"/>
      </p:ext>
    </p:extLst>
  </p:cSld>
  <p:clrMapOvr>
    <a:masterClrMapping/>
  </p:clrMapOvr>
  <p:transition spd="med" advClick="0" advTm="11100">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A3F60B7F-E2A4-97DA-B16F-534F2B6DE13C}"/>
              </a:ext>
              <a:ext uri="{C183D7F6-B498-43B3-948B-1728B52AA6E4}">
                <adec:decorative xmlns:adec="http://schemas.microsoft.com/office/drawing/2017/decorative" val="1"/>
              </a:ext>
            </a:extLst>
          </p:cNvPr>
          <p:cNvSpPr/>
          <p:nvPr/>
        </p:nvSpPr>
        <p:spPr>
          <a:xfrm>
            <a:off x="9721788" y="3704032"/>
            <a:ext cx="1054256" cy="1054256"/>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 name="Oval 3">
            <a:extLst>
              <a:ext uri="{FF2B5EF4-FFF2-40B4-BE49-F238E27FC236}">
                <a16:creationId xmlns:a16="http://schemas.microsoft.com/office/drawing/2014/main" id="{68D5F776-F85B-B044-DF4E-5E568D375086}"/>
              </a:ext>
              <a:ext uri="{C183D7F6-B498-43B3-948B-1728B52AA6E4}">
                <adec:decorative xmlns:adec="http://schemas.microsoft.com/office/drawing/2017/decorative" val="1"/>
              </a:ext>
            </a:extLst>
          </p:cNvPr>
          <p:cNvSpPr/>
          <p:nvPr/>
        </p:nvSpPr>
        <p:spPr>
          <a:xfrm>
            <a:off x="7076552" y="3704032"/>
            <a:ext cx="1054256" cy="1054256"/>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12" name="Picture Placeholder 11" descr="A photograph of a group of people wearing sunglasses sitting on steps using devices&#10;">
            <a:extLst>
              <a:ext uri="{FF2B5EF4-FFF2-40B4-BE49-F238E27FC236}">
                <a16:creationId xmlns:a16="http://schemas.microsoft.com/office/drawing/2014/main" id="{3CEE336B-C321-C800-177E-392706F632BD}"/>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a:ext>
            </a:extLst>
          </a:blip>
          <a:srcRect l="21366" r="21366"/>
          <a:stretch/>
        </p:blipFill>
        <p:spPr/>
      </p:pic>
      <p:sp>
        <p:nvSpPr>
          <p:cNvPr id="5" name="Title 4">
            <a:extLst>
              <a:ext uri="{FF2B5EF4-FFF2-40B4-BE49-F238E27FC236}">
                <a16:creationId xmlns:a16="http://schemas.microsoft.com/office/drawing/2014/main" id="{3FAD8510-D754-46D4-B4A4-393C97F1B9A4}"/>
              </a:ext>
            </a:extLst>
          </p:cNvPr>
          <p:cNvSpPr>
            <a:spLocks noGrp="1"/>
          </p:cNvSpPr>
          <p:nvPr>
            <p:ph type="title" idx="4294967295"/>
          </p:nvPr>
        </p:nvSpPr>
        <p:spPr>
          <a:xfrm>
            <a:off x="6291943" y="556492"/>
            <a:ext cx="5486400" cy="584775"/>
          </a:xfrm>
        </p:spPr>
        <p:txBody>
          <a:bodyPr/>
          <a:lstStyle/>
          <a:p>
            <a:r>
              <a:rPr lang="en-US" dirty="0"/>
              <a:t>VSP </a:t>
            </a:r>
            <a:r>
              <a:rPr lang="en-US" dirty="0" err="1"/>
              <a:t>LightCare</a:t>
            </a:r>
            <a:r>
              <a:rPr lang="en-US" sz="2133" baseline="80000" dirty="0" err="1"/>
              <a:t>TM</a:t>
            </a:r>
            <a:endParaRPr lang="en-PH" sz="2133" baseline="80000" dirty="0"/>
          </a:p>
        </p:txBody>
      </p:sp>
      <p:sp>
        <p:nvSpPr>
          <p:cNvPr id="13" name="Text Placeholder 12">
            <a:extLst>
              <a:ext uri="{FF2B5EF4-FFF2-40B4-BE49-F238E27FC236}">
                <a16:creationId xmlns:a16="http://schemas.microsoft.com/office/drawing/2014/main" id="{6C298A63-E6FB-7F49-310A-B86FA661CB1B}"/>
              </a:ext>
            </a:extLst>
          </p:cNvPr>
          <p:cNvSpPr txBox="1">
            <a:spLocks/>
          </p:cNvSpPr>
          <p:nvPr/>
        </p:nvSpPr>
        <p:spPr>
          <a:xfrm>
            <a:off x="6291944" y="1312104"/>
            <a:ext cx="5486401" cy="2661171"/>
          </a:xfrm>
          <a:prstGeom prst="rect">
            <a:avLst/>
          </a:prstGeom>
        </p:spPr>
        <p:txBody>
          <a:bodyPr lIns="91440" tIns="45720" rIns="91440" bIns="45720" anchor="t"/>
          <a:lstStyle>
            <a:lvl1pPr marL="0" indent="0" algn="l" defTabSz="914400" rtl="0" eaLnBrk="1" latinLnBrk="0" hangingPunct="1">
              <a:lnSpc>
                <a:spcPct val="100000"/>
              </a:lnSpc>
              <a:spcBef>
                <a:spcPts val="10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231775" indent="0" algn="l" defTabSz="914400" rtl="0" eaLnBrk="1" latinLnBrk="0" hangingPunct="1">
              <a:lnSpc>
                <a:spcPct val="10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2pPr>
            <a:lvl3pPr marL="458788" indent="0" algn="l" defTabSz="914400" rtl="0" eaLnBrk="1" latinLnBrk="0" hangingPunct="1">
              <a:lnSpc>
                <a:spcPct val="10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3pPr>
            <a:lvl4pPr marL="687388" indent="0" algn="l" defTabSz="914400" rtl="0" eaLnBrk="1" latinLnBrk="0" hangingPunct="1">
              <a:lnSpc>
                <a:spcPct val="10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4pPr>
            <a:lvl5pPr marL="915988" indent="0" algn="l" defTabSz="914400" rtl="0" eaLnBrk="1" latinLnBrk="0" hangingPunct="1">
              <a:lnSpc>
                <a:spcPct val="10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800"/>
              </a:spcBef>
              <a:spcAft>
                <a:spcPts val="800"/>
              </a:spcAft>
              <a:buClrTx/>
              <a:buSzTx/>
              <a:buFont typeface="Arial" panose="020B0604020202020204" pitchFamily="34" charset="0"/>
              <a:buNone/>
              <a:tabLst/>
              <a:defRPr/>
            </a:pPr>
            <a:r>
              <a:rPr kumimoji="0" lang="en-US" sz="2667" b="0" i="0" u="none" strike="noStrike" kern="1200" cap="none" spc="0" normalizeH="0" baseline="0" noProof="0" dirty="0">
                <a:ln>
                  <a:noFill/>
                </a:ln>
                <a:solidFill>
                  <a:srgbClr val="3A60FF"/>
                </a:solidFill>
                <a:effectLst/>
                <a:uLnTx/>
                <a:uFillTx/>
                <a:latin typeface="Arial" panose="020B0604020202020204" pitchFamily="34" charset="0"/>
                <a:ea typeface="+mn-ea"/>
                <a:cs typeface="Arial" panose="020B0604020202020204" pitchFamily="34" charset="0"/>
              </a:rPr>
              <a:t>No prescription? No problem.</a:t>
            </a:r>
          </a:p>
          <a:p>
            <a:pPr marL="0" marR="0" lvl="0" indent="0" algn="l" defTabSz="1219170" rtl="0" eaLnBrk="1" fontAlgn="auto" latinLnBrk="0" hangingPunct="1">
              <a:lnSpc>
                <a:spcPts val="2667"/>
              </a:lnSpc>
              <a:spcBef>
                <a:spcPts val="0"/>
              </a:spcBef>
              <a:spcAft>
                <a:spcPts val="0"/>
              </a:spcAft>
              <a:buClrTx/>
              <a:buSzTx/>
              <a:buFont typeface="Arial" panose="020B0604020202020204" pitchFamily="34" charset="0"/>
              <a:buNone/>
              <a:tabLst/>
              <a:defRPr/>
            </a:pPr>
            <a:r>
              <a:rPr kumimoji="0" lang="en-US" sz="2667" b="0" i="0" u="none" strike="noStrike" kern="1200" cap="none" spc="0" normalizeH="0" baseline="0" noProof="0" dirty="0">
                <a:ln>
                  <a:noFill/>
                </a:ln>
                <a:solidFill>
                  <a:srgbClr val="3A60FF"/>
                </a:solidFill>
                <a:effectLst/>
                <a:uLnTx/>
                <a:uFillTx/>
                <a:latin typeface="Arial" panose="020B0604020202020204" pitchFamily="34" charset="0"/>
                <a:ea typeface="+mn-ea"/>
                <a:cs typeface="Arial" panose="020B0604020202020204" pitchFamily="34" charset="0"/>
              </a:rPr>
              <a:t>Defend your eyes indoors and out</a:t>
            </a:r>
          </a:p>
          <a:p>
            <a:pPr marL="0" marR="0" lvl="0" indent="0" algn="l" defTabSz="1219170" rtl="0" eaLnBrk="1" fontAlgn="auto" latinLnBrk="0" hangingPunct="1">
              <a:lnSpc>
                <a:spcPct val="100000"/>
              </a:lnSpc>
              <a:spcBef>
                <a:spcPts val="800"/>
              </a:spcBef>
              <a:spcAft>
                <a:spcPts val="80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a:rPr>
              <a:t>Shield your eyes from the sun’s ultraviolet rays or blue light from screens—all without a prescription. Simply apply your frame allowance when you visit </a:t>
            </a:r>
            <a:b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Arial"/>
                <a:ea typeface="+mn-ea"/>
                <a:cs typeface="Arial"/>
              </a:rPr>
              <a:t>a VSP network doctor and choose:</a:t>
            </a:r>
          </a:p>
        </p:txBody>
      </p:sp>
      <p:pic>
        <p:nvPicPr>
          <p:cNvPr id="2" name="Graphic 1" descr="a graphic of sunglasses">
            <a:extLst>
              <a:ext uri="{FF2B5EF4-FFF2-40B4-BE49-F238E27FC236}">
                <a16:creationId xmlns:a16="http://schemas.microsoft.com/office/drawing/2014/main" id="{AF703EC6-4B76-EADD-9522-534DCFB9EC9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994080" y="3532716"/>
            <a:ext cx="1219200" cy="1219200"/>
          </a:xfrm>
          <a:prstGeom prst="rect">
            <a:avLst/>
          </a:prstGeom>
        </p:spPr>
      </p:pic>
      <p:sp>
        <p:nvSpPr>
          <p:cNvPr id="3" name="TextBox 2">
            <a:extLst>
              <a:ext uri="{FF2B5EF4-FFF2-40B4-BE49-F238E27FC236}">
                <a16:creationId xmlns:a16="http://schemas.microsoft.com/office/drawing/2014/main" id="{7BC43C56-1AD2-55E8-890B-748E33F1E2A3}"/>
              </a:ext>
            </a:extLst>
          </p:cNvPr>
          <p:cNvSpPr txBox="1"/>
          <p:nvPr/>
        </p:nvSpPr>
        <p:spPr>
          <a:xfrm>
            <a:off x="6771279" y="4744150"/>
            <a:ext cx="1664803" cy="369332"/>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anose="020B0604020202020204"/>
                <a:ea typeface="+mn-ea"/>
                <a:cs typeface="+mn-cs"/>
              </a:rPr>
              <a:t>Sunglasses</a:t>
            </a:r>
          </a:p>
        </p:txBody>
      </p:sp>
      <p:sp>
        <p:nvSpPr>
          <p:cNvPr id="6" name="TextBox 5">
            <a:extLst>
              <a:ext uri="{FF2B5EF4-FFF2-40B4-BE49-F238E27FC236}">
                <a16:creationId xmlns:a16="http://schemas.microsoft.com/office/drawing/2014/main" id="{7D8E8F01-1CC7-7D98-0E7F-30A06023C8AB}"/>
              </a:ext>
            </a:extLst>
          </p:cNvPr>
          <p:cNvSpPr txBox="1"/>
          <p:nvPr/>
        </p:nvSpPr>
        <p:spPr>
          <a:xfrm>
            <a:off x="8172044" y="4072905"/>
            <a:ext cx="1546555" cy="369332"/>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anose="020B0604020202020204"/>
                <a:ea typeface="+mn-ea"/>
                <a:cs typeface="+mn-cs"/>
              </a:rPr>
              <a:t>or</a:t>
            </a:r>
          </a:p>
        </p:txBody>
      </p:sp>
      <p:pic>
        <p:nvPicPr>
          <p:cNvPr id="10" name="Graphic 9" descr="graphic of glasses with blue light filter">
            <a:extLst>
              <a:ext uri="{FF2B5EF4-FFF2-40B4-BE49-F238E27FC236}">
                <a16:creationId xmlns:a16="http://schemas.microsoft.com/office/drawing/2014/main" id="{982D5E90-8DA8-9AFE-FBF6-7AD83F24F9F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680552" y="3579607"/>
            <a:ext cx="1136728" cy="1136728"/>
          </a:xfrm>
          <a:prstGeom prst="rect">
            <a:avLst/>
          </a:prstGeom>
        </p:spPr>
      </p:pic>
      <p:sp>
        <p:nvSpPr>
          <p:cNvPr id="8" name="TextBox 7">
            <a:extLst>
              <a:ext uri="{FF2B5EF4-FFF2-40B4-BE49-F238E27FC236}">
                <a16:creationId xmlns:a16="http://schemas.microsoft.com/office/drawing/2014/main" id="{CC53E8B7-D74A-7BBF-5A47-168F954D9E2B}"/>
              </a:ext>
            </a:extLst>
          </p:cNvPr>
          <p:cNvSpPr txBox="1"/>
          <p:nvPr/>
        </p:nvSpPr>
        <p:spPr>
          <a:xfrm>
            <a:off x="9000840" y="4744149"/>
            <a:ext cx="2496152" cy="646331"/>
          </a:xfrm>
          <a:prstGeom prst="rect">
            <a:avLst/>
          </a:prstGeom>
          <a:noFill/>
        </p:spPr>
        <p:txBody>
          <a:bodyPr wrap="square" lIns="91440" tIns="45720" rIns="91440" bIns="45720" rtlCol="0" anchor="t">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anose="020B0604020202020204"/>
                <a:ea typeface="+mn-ea"/>
                <a:cs typeface="+mn-cs"/>
              </a:rPr>
              <a:t>Ready-made blue light filtering glasses*</a:t>
            </a:r>
          </a:p>
        </p:txBody>
      </p:sp>
      <p:sp>
        <p:nvSpPr>
          <p:cNvPr id="7" name="Text Placeholder 6">
            <a:extLst>
              <a:ext uri="{FF2B5EF4-FFF2-40B4-BE49-F238E27FC236}">
                <a16:creationId xmlns:a16="http://schemas.microsoft.com/office/drawing/2014/main" id="{19074402-E32E-1AE9-54A6-F4B7E672650C}"/>
              </a:ext>
            </a:extLst>
          </p:cNvPr>
          <p:cNvSpPr>
            <a:spLocks noGrp="1"/>
          </p:cNvSpPr>
          <p:nvPr>
            <p:ph type="body" sz="quarter" idx="4294967295"/>
          </p:nvPr>
        </p:nvSpPr>
        <p:spPr>
          <a:xfrm>
            <a:off x="6291945" y="5884357"/>
            <a:ext cx="5290456" cy="1129348"/>
          </a:xfrm>
        </p:spPr>
        <p:txBody>
          <a:bodyPr>
            <a:noAutofit/>
          </a:bodyPr>
          <a:lstStyle/>
          <a:p>
            <a:pPr algn="l"/>
            <a:r>
              <a:rPr lang="en-US" sz="900" dirty="0">
                <a:solidFill>
                  <a:schemeClr val="bg2"/>
                </a:solidFill>
                <a:latin typeface="Arial" panose="020B0604020202020204"/>
                <a:cs typeface="+mn-cs"/>
              </a:rPr>
              <a:t>Create an account and log in to </a:t>
            </a:r>
            <a:r>
              <a:rPr lang="en-US" sz="900" b="1" dirty="0" err="1">
                <a:solidFill>
                  <a:schemeClr val="bg2"/>
                </a:solidFill>
                <a:latin typeface="Arial" panose="020B0604020202020204"/>
                <a:cs typeface="+mn-cs"/>
              </a:rPr>
              <a:t>vsp.com</a:t>
            </a:r>
            <a:r>
              <a:rPr lang="en-US" sz="900" b="1" dirty="0">
                <a:solidFill>
                  <a:schemeClr val="bg2"/>
                </a:solidFill>
                <a:latin typeface="Arial" panose="020B0604020202020204"/>
                <a:cs typeface="+mn-cs"/>
              </a:rPr>
              <a:t> </a:t>
            </a:r>
            <a:r>
              <a:rPr lang="en-US" sz="900" dirty="0">
                <a:solidFill>
                  <a:schemeClr val="bg2"/>
                </a:solidFill>
                <a:latin typeface="Arial" panose="020B0604020202020204"/>
                <a:cs typeface="+mn-cs"/>
              </a:rPr>
              <a:t>to review your benefit information. Based on applicable laws; benefits may vary by location. </a:t>
            </a:r>
            <a:r>
              <a:rPr lang="en-US" sz="900" dirty="0">
                <a:solidFill>
                  <a:schemeClr val="bg2"/>
                </a:solidFill>
                <a:latin typeface="Arial"/>
                <a:cs typeface="Arial"/>
              </a:rPr>
              <a:t>Coverage with a retail chain may be different or not apply.</a:t>
            </a:r>
          </a:p>
          <a:p>
            <a:pPr algn="l"/>
            <a:r>
              <a:rPr lang="en-US" sz="900" dirty="0">
                <a:solidFill>
                  <a:schemeClr val="bg2"/>
                </a:solidFill>
                <a:latin typeface="Arial"/>
                <a:cs typeface="Arial"/>
              </a:rPr>
              <a:t>*Blue light filtering lenses are not clinically proven to prevent or reduce digital eye strain. Use of these lenses should be based on personal preference, not medical necessity.</a:t>
            </a:r>
            <a:endParaRPr lang="en-US" sz="900" dirty="0">
              <a:solidFill>
                <a:schemeClr val="bg2"/>
              </a:solidFill>
              <a:latin typeface="Arial"/>
            </a:endParaRPr>
          </a:p>
        </p:txBody>
      </p:sp>
      <p:sp>
        <p:nvSpPr>
          <p:cNvPr id="15" name="TextBox 14">
            <a:extLst>
              <a:ext uri="{FF2B5EF4-FFF2-40B4-BE49-F238E27FC236}">
                <a16:creationId xmlns:a16="http://schemas.microsoft.com/office/drawing/2014/main" id="{291C98CF-F4D3-5E00-5E3A-199544113CA1}"/>
              </a:ext>
            </a:extLst>
          </p:cNvPr>
          <p:cNvSpPr txBox="1"/>
          <p:nvPr/>
        </p:nvSpPr>
        <p:spPr>
          <a:xfrm>
            <a:off x="914399" y="6396296"/>
            <a:ext cx="3849343" cy="215444"/>
          </a:xfrm>
          <a:prstGeom prst="rect">
            <a:avLst/>
          </a:prstGeom>
          <a:noFill/>
        </p:spPr>
        <p:txBody>
          <a:bodyPr wrap="square" lIns="0"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8C8C8C"/>
                </a:solidFill>
                <a:effectLst/>
                <a:uLnTx/>
                <a:uFillTx/>
                <a:latin typeface="Arial" panose="020B0604020202020204"/>
                <a:ea typeface="+mn-ea"/>
                <a:cs typeface="+mn-cs"/>
              </a:rPr>
              <a:t>Classification: Confidential</a:t>
            </a:r>
          </a:p>
        </p:txBody>
      </p:sp>
    </p:spTree>
    <p:extLst>
      <p:ext uri="{BB962C8B-B14F-4D97-AF65-F5344CB8AC3E}">
        <p14:creationId xmlns:p14="http://schemas.microsoft.com/office/powerpoint/2010/main" val="3020821859"/>
      </p:ext>
    </p:extLst>
  </p:cSld>
  <p:clrMapOvr>
    <a:masterClrMapping/>
  </p:clrMapOvr>
  <p:transition spd="med" advClick="0" advTm="201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2E5A785-807A-100E-A259-F9183B3C98C4}"/>
              </a:ext>
              <a:ext uri="{C183D7F6-B498-43B3-948B-1728B52AA6E4}">
                <adec:decorative xmlns:adec="http://schemas.microsoft.com/office/drawing/2017/decorative" val="1"/>
              </a:ext>
            </a:extLst>
          </p:cNvPr>
          <p:cNvSpPr/>
          <p:nvPr/>
        </p:nvSpPr>
        <p:spPr>
          <a:xfrm>
            <a:off x="609601" y="1239366"/>
            <a:ext cx="7019472" cy="418676"/>
          </a:xfrm>
          <a:prstGeom prst="rect">
            <a:avLst/>
          </a:prstGeom>
          <a:solidFill>
            <a:srgbClr val="7BE0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9" name="Picture Placeholder 8" descr="a photograph of 2 people, one wearing eyeglasses taking a selfie">
            <a:extLst>
              <a:ext uri="{FF2B5EF4-FFF2-40B4-BE49-F238E27FC236}">
                <a16:creationId xmlns:a16="http://schemas.microsoft.com/office/drawing/2014/main" id="{009E1160-EFE6-5828-3F6E-28F087CE8DBF}"/>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a:ext>
            </a:extLst>
          </a:blip>
          <a:srcRect l="31680" r="31680"/>
          <a:stretch/>
        </p:blipFill>
        <p:spPr/>
      </p:pic>
      <p:sp>
        <p:nvSpPr>
          <p:cNvPr id="6" name="Title 5">
            <a:extLst>
              <a:ext uri="{FF2B5EF4-FFF2-40B4-BE49-F238E27FC236}">
                <a16:creationId xmlns:a16="http://schemas.microsoft.com/office/drawing/2014/main" id="{EAAF5943-D8CC-4B0A-9536-26D8CE0740D5}"/>
              </a:ext>
            </a:extLst>
          </p:cNvPr>
          <p:cNvSpPr>
            <a:spLocks noGrp="1"/>
          </p:cNvSpPr>
          <p:nvPr>
            <p:ph type="title"/>
          </p:nvPr>
        </p:nvSpPr>
        <p:spPr/>
        <p:txBody>
          <a:bodyPr/>
          <a:lstStyle/>
          <a:p>
            <a:r>
              <a:rPr lang="en-US" dirty="0"/>
              <a:t>Savings Beyond Benefits</a:t>
            </a:r>
            <a:endParaRPr lang="en-PH" dirty="0"/>
          </a:p>
        </p:txBody>
      </p:sp>
      <p:sp>
        <p:nvSpPr>
          <p:cNvPr id="7" name="TextBox 6">
            <a:extLst>
              <a:ext uri="{FF2B5EF4-FFF2-40B4-BE49-F238E27FC236}">
                <a16:creationId xmlns:a16="http://schemas.microsoft.com/office/drawing/2014/main" id="{3F76CED6-1906-1232-31A0-6B7BED28DB5A}"/>
              </a:ext>
            </a:extLst>
          </p:cNvPr>
          <p:cNvSpPr txBox="1"/>
          <p:nvPr/>
        </p:nvSpPr>
        <p:spPr>
          <a:xfrm>
            <a:off x="609604" y="1268252"/>
            <a:ext cx="7019469" cy="369332"/>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panose="020B0604020202020204"/>
                <a:ea typeface="+mn-ea"/>
                <a:cs typeface="+mn-cs"/>
              </a:rPr>
              <a:t>Members get access to VSP Member Extras</a:t>
            </a:r>
          </a:p>
        </p:txBody>
      </p:sp>
      <p:sp>
        <p:nvSpPr>
          <p:cNvPr id="22" name="TextBox 21">
            <a:extLst>
              <a:ext uri="{FF2B5EF4-FFF2-40B4-BE49-F238E27FC236}">
                <a16:creationId xmlns:a16="http://schemas.microsoft.com/office/drawing/2014/main" id="{131E84A7-A115-EA25-6B45-2FFEF3AC864A}"/>
              </a:ext>
            </a:extLst>
          </p:cNvPr>
          <p:cNvSpPr txBox="1"/>
          <p:nvPr/>
        </p:nvSpPr>
        <p:spPr>
          <a:xfrm>
            <a:off x="714830" y="1833435"/>
            <a:ext cx="1379396" cy="55399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A60FF"/>
                </a:solidFill>
                <a:effectLst/>
                <a:uLnTx/>
                <a:uFillTx/>
                <a:latin typeface="Arial" charset="0"/>
                <a:ea typeface="ＭＳ Ｐゴシック" charset="0"/>
                <a:cs typeface="ＭＳ Ｐゴシック" charset="0"/>
              </a:rPr>
              <a:t>50%</a:t>
            </a:r>
            <a:endParaRPr kumimoji="0" lang="en-US" sz="3000" b="1" i="0" u="none" strike="noStrike" kern="1200" cap="none" spc="0" normalizeH="0" baseline="0" noProof="0" dirty="0">
              <a:ln>
                <a:noFill/>
              </a:ln>
              <a:solidFill>
                <a:srgbClr val="3A60FF"/>
              </a:solidFill>
              <a:effectLst/>
              <a:uLnTx/>
              <a:uFillTx/>
              <a:latin typeface="Arial" panose="020B0604020202020204"/>
              <a:ea typeface="+mn-ea"/>
              <a:cs typeface="+mn-cs"/>
            </a:endParaRPr>
          </a:p>
        </p:txBody>
      </p:sp>
      <p:sp>
        <p:nvSpPr>
          <p:cNvPr id="14" name="TextBox 13">
            <a:extLst>
              <a:ext uri="{FF2B5EF4-FFF2-40B4-BE49-F238E27FC236}">
                <a16:creationId xmlns:a16="http://schemas.microsoft.com/office/drawing/2014/main" id="{CF35CC0D-29D9-11C2-4C56-6D55C8E349C9}"/>
              </a:ext>
            </a:extLst>
          </p:cNvPr>
          <p:cNvSpPr txBox="1"/>
          <p:nvPr/>
        </p:nvSpPr>
        <p:spPr>
          <a:xfrm>
            <a:off x="2329119" y="1797439"/>
            <a:ext cx="4617611" cy="584775"/>
          </a:xfrm>
          <a:prstGeom prst="rect">
            <a:avLst/>
          </a:prstGeom>
          <a:noFill/>
        </p:spPr>
        <p:txBody>
          <a:bodyPr wrap="square" lIns="91440" tIns="45720" rIns="91440" bIns="45720" rtlCol="0" anchor="t">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a:ea typeface="ＭＳ Ｐゴシック"/>
                <a:cs typeface="ＭＳ Ｐゴシック" charset="0"/>
              </a:rPr>
              <a:t>Save 50% on additional pairs of glasses and sunglasses at Visionworks</a:t>
            </a:r>
            <a:r>
              <a:rPr kumimoji="0" lang="en-US" sz="1600" b="1" i="0" u="none" strike="noStrike" kern="1200" cap="none" spc="0" normalizeH="0" baseline="30000" noProof="0" dirty="0">
                <a:ln>
                  <a:noFill/>
                </a:ln>
                <a:solidFill>
                  <a:srgbClr val="000000"/>
                </a:solidFill>
                <a:effectLst/>
                <a:uLnTx/>
                <a:uFillTx/>
                <a:latin typeface="Arial" panose="020B0604020202020204"/>
                <a:ea typeface="+mn-ea"/>
                <a:cs typeface="+mn-cs"/>
              </a:rPr>
              <a:t>®</a:t>
            </a:r>
            <a:r>
              <a:rPr kumimoji="0" lang="en-US" sz="1600" b="0" i="0" u="none" strike="noStrike" kern="1200" cap="none" spc="0" normalizeH="0" baseline="30000" noProof="0" dirty="0">
                <a:ln>
                  <a:noFill/>
                </a:ln>
                <a:solidFill>
                  <a:srgbClr val="000000"/>
                </a:solidFill>
                <a:effectLst/>
                <a:uLnTx/>
                <a:uFillTx/>
                <a:latin typeface="Arial" panose="020B0604020202020204"/>
                <a:ea typeface="+mn-ea"/>
                <a:cs typeface="+mn-cs"/>
              </a:rPr>
              <a:t>1</a:t>
            </a:r>
          </a:p>
        </p:txBody>
      </p:sp>
      <p:sp>
        <p:nvSpPr>
          <p:cNvPr id="24" name="TextBox 23">
            <a:extLst>
              <a:ext uri="{FF2B5EF4-FFF2-40B4-BE49-F238E27FC236}">
                <a16:creationId xmlns:a16="http://schemas.microsoft.com/office/drawing/2014/main" id="{C8891B13-702F-F601-D276-B528063195DD}"/>
              </a:ext>
            </a:extLst>
          </p:cNvPr>
          <p:cNvSpPr txBox="1"/>
          <p:nvPr/>
        </p:nvSpPr>
        <p:spPr>
          <a:xfrm>
            <a:off x="714830" y="2466339"/>
            <a:ext cx="1379397" cy="55399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a:ln>
                  <a:noFill/>
                </a:ln>
                <a:solidFill>
                  <a:srgbClr val="3A60FF"/>
                </a:solidFill>
                <a:effectLst/>
                <a:uLnTx/>
                <a:uFillTx/>
                <a:latin typeface="Arial" charset="0"/>
                <a:ea typeface="ＭＳ Ｐゴシック" charset="0"/>
                <a:cs typeface="ＭＳ Ｐゴシック" charset="0"/>
              </a:rPr>
              <a:t>$300</a:t>
            </a:r>
            <a:endParaRPr kumimoji="0" lang="en-US" sz="3000" b="1" i="0" u="none" strike="noStrike" kern="1200" cap="none" spc="0" normalizeH="0" baseline="0" noProof="0">
              <a:ln>
                <a:noFill/>
              </a:ln>
              <a:solidFill>
                <a:srgbClr val="3A60FF"/>
              </a:solidFill>
              <a:effectLst/>
              <a:uLnTx/>
              <a:uFillTx/>
              <a:latin typeface="Arial" panose="020B0604020202020204"/>
              <a:ea typeface="+mn-ea"/>
              <a:cs typeface="+mn-cs"/>
            </a:endParaRPr>
          </a:p>
        </p:txBody>
      </p:sp>
      <p:sp>
        <p:nvSpPr>
          <p:cNvPr id="13" name="TextBox 12">
            <a:extLst>
              <a:ext uri="{FF2B5EF4-FFF2-40B4-BE49-F238E27FC236}">
                <a16:creationId xmlns:a16="http://schemas.microsoft.com/office/drawing/2014/main" id="{A211C657-5264-ADF2-4D52-8F9B0B0599D0}"/>
              </a:ext>
            </a:extLst>
          </p:cNvPr>
          <p:cNvSpPr txBox="1"/>
          <p:nvPr/>
        </p:nvSpPr>
        <p:spPr>
          <a:xfrm>
            <a:off x="2355739" y="2447595"/>
            <a:ext cx="5166405" cy="612988"/>
          </a:xfrm>
          <a:prstGeom prst="rect">
            <a:avLst/>
          </a:prstGeom>
          <a:noFill/>
        </p:spPr>
        <p:txBody>
          <a:bodyPr wrap="square" lIns="91440" tIns="45720" rIns="91440" bIns="45720" rtlCol="0" anchor="t">
            <a:spAutoFit/>
          </a:bodyPr>
          <a:lstStyle/>
          <a:p>
            <a:pPr marL="0" marR="0" lvl="0" indent="0" algn="l" defTabSz="914194" rtl="0" eaLnBrk="1" fontAlgn="auto" latinLnBrk="0" hangingPunct="1">
              <a:lnSpc>
                <a:spcPct val="11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Save up to $300 at </a:t>
            </a:r>
            <a:r>
              <a:rPr kumimoji="0" lang="en-US" sz="1600" b="0" i="0" u="none" strike="noStrike" kern="1200" cap="none" spc="0" normalizeH="0" baseline="0" noProof="0" dirty="0" err="1">
                <a:ln>
                  <a:noFill/>
                </a:ln>
                <a:solidFill>
                  <a:srgbClr val="000000"/>
                </a:solidFill>
                <a:effectLst/>
                <a:uLnTx/>
                <a:uFillTx/>
                <a:latin typeface="Arial" panose="020B0604020202020204"/>
                <a:ea typeface="+mn-ea"/>
                <a:cs typeface="+mn-cs"/>
              </a:rPr>
              <a:t>Eyeconic</a:t>
            </a:r>
            <a:r>
              <a:rPr kumimoji="0" lang="en-US" sz="1600" b="0" i="0" u="none" strike="noStrike" kern="1200" cap="none" spc="0" normalizeH="0" baseline="30000" noProof="0" dirty="0">
                <a:ln>
                  <a:noFill/>
                </a:ln>
                <a:solidFill>
                  <a:srgbClr val="000000"/>
                </a:solidFill>
                <a:effectLst/>
                <a:uLnTx/>
                <a:uFillTx/>
                <a:latin typeface="Arial" panose="020B0604020202020204"/>
                <a:ea typeface="+mn-lt"/>
                <a:cs typeface="Arial" panose="020B0604020202020204"/>
              </a:rPr>
              <a:t>®</a:t>
            </a:r>
            <a:r>
              <a:rPr kumimoji="0" lang="en-US" sz="1600" b="0" i="0" u="none" strike="noStrike" kern="1200" cap="none" spc="0" normalizeH="0" baseline="0" noProof="0" dirty="0">
                <a:ln>
                  <a:noFill/>
                </a:ln>
                <a:solidFill>
                  <a:srgbClr val="000000"/>
                </a:solidFill>
                <a:effectLst/>
                <a:uLnTx/>
                <a:uFillTx/>
                <a:latin typeface="Arial" panose="020B0604020202020204"/>
                <a:ea typeface="+mn-lt"/>
                <a:cs typeface="Arial" panose="020B0604020202020204"/>
              </a:rPr>
              <a:t> </a:t>
            </a: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with your VSP vision insurance, with free shipping and returns</a:t>
            </a:r>
            <a:r>
              <a:rPr kumimoji="0" lang="en-US" sz="1600" b="0" i="0" u="none" strike="noStrike" kern="1200" cap="none" spc="0" normalizeH="0" baseline="30000" noProof="0" dirty="0">
                <a:ln>
                  <a:noFill/>
                </a:ln>
                <a:solidFill>
                  <a:srgbClr val="000000"/>
                </a:solidFill>
                <a:effectLst/>
                <a:uLnTx/>
                <a:uFillTx/>
                <a:latin typeface="Arial" panose="020B0604020202020204"/>
                <a:ea typeface="+mn-ea"/>
                <a:cs typeface="+mn-cs"/>
              </a:rPr>
              <a:t>2</a:t>
            </a:r>
            <a:endParaRPr kumimoji="0" lang="en-US" sz="1100" b="0" i="0" u="none" strike="noStrike" kern="1200" cap="none" spc="0" normalizeH="0" baseline="30000" noProof="0" dirty="0">
              <a:ln>
                <a:noFill/>
              </a:ln>
              <a:solidFill>
                <a:srgbClr val="000000"/>
              </a:solidFill>
              <a:effectLst/>
              <a:uLnTx/>
              <a:uFillTx/>
              <a:latin typeface="Arial" panose="020B0604020202020204"/>
              <a:ea typeface="ＭＳ Ｐゴシック" charset="0"/>
              <a:cs typeface="Arial"/>
            </a:endParaRPr>
          </a:p>
        </p:txBody>
      </p:sp>
      <p:sp>
        <p:nvSpPr>
          <p:cNvPr id="25" name="TextBox 24">
            <a:extLst>
              <a:ext uri="{FF2B5EF4-FFF2-40B4-BE49-F238E27FC236}">
                <a16:creationId xmlns:a16="http://schemas.microsoft.com/office/drawing/2014/main" id="{FE21FC96-A6A1-92EF-C3D8-35B498C09CA3}"/>
              </a:ext>
            </a:extLst>
          </p:cNvPr>
          <p:cNvSpPr txBox="1"/>
          <p:nvPr/>
        </p:nvSpPr>
        <p:spPr>
          <a:xfrm>
            <a:off x="714831" y="3073781"/>
            <a:ext cx="1379395" cy="55399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A60FF"/>
                </a:solidFill>
                <a:effectLst/>
                <a:uLnTx/>
                <a:uFillTx/>
                <a:latin typeface="Arial" charset="0"/>
                <a:ea typeface="ＭＳ Ｐゴシック" charset="0"/>
                <a:cs typeface="ＭＳ Ｐゴシック" charset="0"/>
              </a:rPr>
              <a:t>$20</a:t>
            </a:r>
            <a:endParaRPr kumimoji="0" lang="en-US" sz="3000" b="1" i="0" u="none" strike="noStrike" kern="1200" cap="none" spc="0" normalizeH="0" baseline="30000" noProof="0" dirty="0">
              <a:ln>
                <a:noFill/>
              </a:ln>
              <a:solidFill>
                <a:srgbClr val="3A60FF"/>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FD17FDCE-1E11-6D7F-12BA-E2B00B89ABD7}"/>
              </a:ext>
            </a:extLst>
          </p:cNvPr>
          <p:cNvSpPr txBox="1"/>
          <p:nvPr/>
        </p:nvSpPr>
        <p:spPr>
          <a:xfrm>
            <a:off x="2389522" y="3169145"/>
            <a:ext cx="5378561" cy="338554"/>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charset="0"/>
                <a:ea typeface="ＭＳ Ｐゴシック" charset="0"/>
                <a:cs typeface="ＭＳ Ｐゴシック" charset="0"/>
              </a:rPr>
              <a:t>Extra $20 on Featured Frame Brands</a:t>
            </a:r>
            <a:r>
              <a:rPr kumimoji="0" lang="en-US" sz="1600" b="0" i="0" u="none" strike="noStrike" kern="1200" cap="none" spc="0" normalizeH="0" baseline="30000" noProof="0" dirty="0">
                <a:ln>
                  <a:noFill/>
                </a:ln>
                <a:solidFill>
                  <a:srgbClr val="000000"/>
                </a:solidFill>
                <a:effectLst/>
                <a:uLnTx/>
                <a:uFillTx/>
                <a:latin typeface="Arial" charset="0"/>
                <a:ea typeface="ＭＳ Ｐゴシック" charset="0"/>
                <a:cs typeface="ＭＳ Ｐゴシック" charset="0"/>
              </a:rPr>
              <a:t>3</a:t>
            </a:r>
            <a:endParaRPr kumimoji="0" lang="en-US" sz="16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sp>
        <p:nvSpPr>
          <p:cNvPr id="26" name="Triangle 25">
            <a:extLst>
              <a:ext uri="{FF2B5EF4-FFF2-40B4-BE49-F238E27FC236}">
                <a16:creationId xmlns:a16="http://schemas.microsoft.com/office/drawing/2014/main" id="{0D9FE5EB-0CAE-F90D-D5EA-A2BBBFC44AEE}"/>
              </a:ext>
              <a:ext uri="{C183D7F6-B498-43B3-948B-1728B52AA6E4}">
                <adec:decorative xmlns:adec="http://schemas.microsoft.com/office/drawing/2017/decorative" val="1"/>
              </a:ext>
            </a:extLst>
          </p:cNvPr>
          <p:cNvSpPr/>
          <p:nvPr/>
        </p:nvSpPr>
        <p:spPr>
          <a:xfrm rot="5400000">
            <a:off x="2089345" y="3250779"/>
            <a:ext cx="278976" cy="200571"/>
          </a:xfrm>
          <a:prstGeom prst="triangl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5" name="TextBox 34">
            <a:extLst>
              <a:ext uri="{FF2B5EF4-FFF2-40B4-BE49-F238E27FC236}">
                <a16:creationId xmlns:a16="http://schemas.microsoft.com/office/drawing/2014/main" id="{F5DD209A-1D42-6F3C-0739-6CE44FE8C492}"/>
              </a:ext>
            </a:extLst>
          </p:cNvPr>
          <p:cNvSpPr txBox="1"/>
          <p:nvPr/>
        </p:nvSpPr>
        <p:spPr>
          <a:xfrm>
            <a:off x="714829" y="3651447"/>
            <a:ext cx="1379399" cy="55399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A60FF"/>
                </a:solidFill>
                <a:effectLst/>
                <a:uLnTx/>
                <a:uFillTx/>
                <a:latin typeface="Arial" charset="0"/>
                <a:ea typeface="ＭＳ Ｐゴシック" charset="0"/>
                <a:cs typeface="ＭＳ Ｐゴシック" charset="0"/>
              </a:rPr>
              <a:t>60%</a:t>
            </a:r>
            <a:endParaRPr kumimoji="0" lang="en-US" sz="3000" b="1" i="0" u="none" strike="noStrike" kern="1200" cap="none" spc="0" normalizeH="0" baseline="0" noProof="0" dirty="0">
              <a:ln>
                <a:noFill/>
              </a:ln>
              <a:solidFill>
                <a:srgbClr val="3A60FF"/>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9ADBB3AE-3903-9B59-3EE0-30C049EA326B}"/>
              </a:ext>
            </a:extLst>
          </p:cNvPr>
          <p:cNvSpPr txBox="1"/>
          <p:nvPr/>
        </p:nvSpPr>
        <p:spPr>
          <a:xfrm>
            <a:off x="2389522" y="3754369"/>
            <a:ext cx="5588001" cy="342145"/>
          </a:xfrm>
          <a:prstGeom prst="rect">
            <a:avLst/>
          </a:prstGeom>
          <a:noFill/>
        </p:spPr>
        <p:txBody>
          <a:bodyPr wrap="square" rtlCol="0">
            <a:spAutoFit/>
          </a:bodyPr>
          <a:lstStyle/>
          <a:p>
            <a:pPr marL="0" marR="0" lvl="0" indent="0" algn="l" defTabSz="914194" rtl="0" eaLnBrk="1" fontAlgn="auto" latinLnBrk="0" hangingPunct="1">
              <a:lnSpc>
                <a:spcPct val="110000"/>
              </a:lnSpc>
              <a:spcBef>
                <a:spcPts val="300"/>
              </a:spcBef>
              <a:spcAft>
                <a:spcPts val="9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charset="0"/>
                <a:ea typeface="ＭＳ Ｐゴシック" charset="0"/>
                <a:cs typeface="ＭＳ Ｐゴシック" charset="0"/>
              </a:rPr>
              <a:t>Save up to 60% on hearing aids with </a:t>
            </a:r>
            <a:r>
              <a:rPr kumimoji="0" lang="en-US" sz="1600" b="0" i="0" u="none" strike="noStrike" kern="1200" cap="none" spc="0" normalizeH="0" baseline="0" noProof="0" dirty="0" err="1">
                <a:ln>
                  <a:noFill/>
                </a:ln>
                <a:solidFill>
                  <a:srgbClr val="000000"/>
                </a:solidFill>
                <a:effectLst/>
                <a:uLnTx/>
                <a:uFillTx/>
                <a:latin typeface="Arial" charset="0"/>
                <a:ea typeface="ＭＳ Ｐゴシック" charset="0"/>
                <a:cs typeface="ＭＳ Ｐゴシック" charset="0"/>
              </a:rPr>
              <a:t>TruHearing</a:t>
            </a:r>
            <a:r>
              <a:rPr kumimoji="0" lang="en-US" sz="1600" b="1" i="0" u="none" strike="noStrike" kern="1200" cap="none" spc="0" normalizeH="0" baseline="30000" noProof="0" dirty="0">
                <a:ln>
                  <a:noFill/>
                </a:ln>
                <a:solidFill>
                  <a:srgbClr val="000000"/>
                </a:solidFill>
                <a:effectLst/>
                <a:uLnTx/>
                <a:uFillTx/>
                <a:latin typeface="Arial" panose="020B0604020202020204"/>
                <a:ea typeface="+mn-ea"/>
                <a:cs typeface="+mn-cs"/>
              </a:rPr>
              <a:t>® </a:t>
            </a:r>
            <a:r>
              <a:rPr kumimoji="0" lang="en-US" sz="1600" b="0" i="0" u="none" strike="noStrike" kern="1200" cap="none" spc="0" normalizeH="0" baseline="30000" noProof="0" dirty="0">
                <a:ln>
                  <a:noFill/>
                </a:ln>
                <a:solidFill>
                  <a:srgbClr val="000000"/>
                </a:solidFill>
                <a:effectLst/>
                <a:uLnTx/>
                <a:uFillTx/>
                <a:latin typeface="Arial" panose="020B0604020202020204"/>
                <a:ea typeface="+mn-ea"/>
                <a:cs typeface="+mn-cs"/>
              </a:rPr>
              <a:t>4</a:t>
            </a:r>
            <a:endParaRPr kumimoji="0" lang="en-US" sz="1600" b="0" i="0" u="none" strike="noStrike" kern="1200" cap="none" spc="0" normalizeH="0" baseline="0" noProof="0" dirty="0">
              <a:ln>
                <a:noFill/>
              </a:ln>
              <a:solidFill>
                <a:srgbClr val="000000"/>
              </a:solidFill>
              <a:effectLst/>
              <a:uLnTx/>
              <a:uFillTx/>
              <a:latin typeface="Arial" charset="0"/>
              <a:ea typeface="ＭＳ Ｐゴシック" charset="0"/>
              <a:cs typeface="ＭＳ Ｐゴシック" charset="0"/>
            </a:endParaRPr>
          </a:p>
        </p:txBody>
      </p:sp>
      <p:sp>
        <p:nvSpPr>
          <p:cNvPr id="33" name="TextBox 32">
            <a:extLst>
              <a:ext uri="{FF2B5EF4-FFF2-40B4-BE49-F238E27FC236}">
                <a16:creationId xmlns:a16="http://schemas.microsoft.com/office/drawing/2014/main" id="{7548A8A6-0E53-17BA-8D2D-42DDE1A87B06}"/>
              </a:ext>
            </a:extLst>
          </p:cNvPr>
          <p:cNvSpPr txBox="1"/>
          <p:nvPr/>
        </p:nvSpPr>
        <p:spPr>
          <a:xfrm>
            <a:off x="714831" y="4211599"/>
            <a:ext cx="1388862" cy="55399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A60FF"/>
                </a:solidFill>
                <a:effectLst/>
                <a:uLnTx/>
                <a:uFillTx/>
                <a:latin typeface="Arial" charset="0"/>
                <a:ea typeface="ＭＳ Ｐゴシック" charset="0"/>
                <a:cs typeface="ＭＳ Ｐゴシック" charset="0"/>
              </a:rPr>
              <a:t>$1,200</a:t>
            </a:r>
            <a:endParaRPr kumimoji="0" lang="en-US" sz="3000" b="1" i="0" u="none" strike="noStrike" kern="1200" cap="none" spc="0" normalizeH="0" baseline="0" noProof="0" dirty="0">
              <a:ln>
                <a:noFill/>
              </a:ln>
              <a:solidFill>
                <a:srgbClr val="3A60FF"/>
              </a:solidFill>
              <a:effectLst/>
              <a:uLnTx/>
              <a:uFillTx/>
              <a:latin typeface="Arial" panose="020B0604020202020204"/>
              <a:ea typeface="+mn-ea"/>
              <a:cs typeface="+mn-cs"/>
            </a:endParaRPr>
          </a:p>
        </p:txBody>
      </p:sp>
      <p:sp>
        <p:nvSpPr>
          <p:cNvPr id="16" name="TextBox 15">
            <a:extLst>
              <a:ext uri="{FF2B5EF4-FFF2-40B4-BE49-F238E27FC236}">
                <a16:creationId xmlns:a16="http://schemas.microsoft.com/office/drawing/2014/main" id="{A4CEDEAD-0BF9-BBE6-B280-FBE73EB7631A}"/>
              </a:ext>
            </a:extLst>
          </p:cNvPr>
          <p:cNvSpPr txBox="1"/>
          <p:nvPr/>
        </p:nvSpPr>
        <p:spPr>
          <a:xfrm>
            <a:off x="2400462" y="4328692"/>
            <a:ext cx="5588001" cy="342145"/>
          </a:xfrm>
          <a:prstGeom prst="rect">
            <a:avLst/>
          </a:prstGeom>
          <a:noFill/>
        </p:spPr>
        <p:txBody>
          <a:bodyPr wrap="square" rtlCol="0">
            <a:spAutoFit/>
          </a:bodyPr>
          <a:lstStyle/>
          <a:p>
            <a:pPr marL="0" marR="0" lvl="0" indent="0" algn="l" defTabSz="914194" rtl="0" eaLnBrk="1" fontAlgn="auto" latinLnBrk="0" hangingPunct="1">
              <a:lnSpc>
                <a:spcPct val="110000"/>
              </a:lnSpc>
              <a:spcBef>
                <a:spcPts val="300"/>
              </a:spcBef>
              <a:spcAft>
                <a:spcPts val="9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charset="0"/>
                <a:ea typeface="ＭＳ Ｐゴシック" charset="0"/>
                <a:cs typeface="ＭＳ Ｐゴシック" charset="0"/>
              </a:rPr>
              <a:t>Save up to $1,200 on Lasik</a:t>
            </a:r>
          </a:p>
        </p:txBody>
      </p:sp>
      <p:sp>
        <p:nvSpPr>
          <p:cNvPr id="34" name="TextBox 33">
            <a:extLst>
              <a:ext uri="{FF2B5EF4-FFF2-40B4-BE49-F238E27FC236}">
                <a16:creationId xmlns:a16="http://schemas.microsoft.com/office/drawing/2014/main" id="{25C0CF74-F9A6-27E2-2C68-FC0B9792488A}"/>
              </a:ext>
            </a:extLst>
          </p:cNvPr>
          <p:cNvSpPr txBox="1"/>
          <p:nvPr/>
        </p:nvSpPr>
        <p:spPr>
          <a:xfrm>
            <a:off x="714830" y="4760079"/>
            <a:ext cx="1388863" cy="55399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A60FF"/>
                </a:solidFill>
                <a:effectLst/>
                <a:uLnTx/>
                <a:uFillTx/>
                <a:latin typeface="Arial" charset="0"/>
                <a:ea typeface="ＭＳ Ｐゴシック" charset="0"/>
                <a:cs typeface="ＭＳ Ｐゴシック" charset="0"/>
              </a:rPr>
              <a:t>$300</a:t>
            </a:r>
            <a:endParaRPr kumimoji="0" lang="en-US" sz="3000" b="1" i="0" u="none" strike="noStrike" kern="1200" cap="none" spc="0" normalizeH="0" baseline="0" noProof="0" dirty="0">
              <a:ln>
                <a:noFill/>
              </a:ln>
              <a:solidFill>
                <a:srgbClr val="3A60FF"/>
              </a:solidFill>
              <a:effectLst/>
              <a:uLnTx/>
              <a:uFillTx/>
              <a:latin typeface="Arial" panose="020B0604020202020204"/>
              <a:ea typeface="+mn-ea"/>
              <a:cs typeface="+mn-cs"/>
            </a:endParaRPr>
          </a:p>
        </p:txBody>
      </p:sp>
      <p:sp>
        <p:nvSpPr>
          <p:cNvPr id="17" name="TextBox 16">
            <a:extLst>
              <a:ext uri="{FF2B5EF4-FFF2-40B4-BE49-F238E27FC236}">
                <a16:creationId xmlns:a16="http://schemas.microsoft.com/office/drawing/2014/main" id="{9B5F88D4-1B35-3400-DE21-265814057FA2}"/>
              </a:ext>
            </a:extLst>
          </p:cNvPr>
          <p:cNvSpPr txBox="1"/>
          <p:nvPr/>
        </p:nvSpPr>
        <p:spPr>
          <a:xfrm>
            <a:off x="2353973" y="4863354"/>
            <a:ext cx="5588001" cy="342145"/>
          </a:xfrm>
          <a:prstGeom prst="rect">
            <a:avLst/>
          </a:prstGeom>
          <a:noFill/>
        </p:spPr>
        <p:txBody>
          <a:bodyPr wrap="square" rtlCol="0">
            <a:spAutoFit/>
          </a:bodyPr>
          <a:lstStyle/>
          <a:p>
            <a:pPr marL="0" marR="0" lvl="0" indent="0" algn="l" defTabSz="914194" rtl="0" eaLnBrk="1" fontAlgn="auto" latinLnBrk="0" hangingPunct="1">
              <a:lnSpc>
                <a:spcPct val="110000"/>
              </a:lnSpc>
              <a:spcBef>
                <a:spcPts val="300"/>
              </a:spcBef>
              <a:spcAft>
                <a:spcPts val="9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charset="0"/>
                <a:ea typeface="ＭＳ Ｐゴシック" charset="0"/>
                <a:cs typeface="ＭＳ Ｐゴシック" charset="0"/>
              </a:rPr>
              <a:t>Get up to $300 in contact lens rebates</a:t>
            </a:r>
          </a:p>
        </p:txBody>
      </p:sp>
      <p:sp>
        <p:nvSpPr>
          <p:cNvPr id="41" name="Text Placeholder 40">
            <a:extLst>
              <a:ext uri="{FF2B5EF4-FFF2-40B4-BE49-F238E27FC236}">
                <a16:creationId xmlns:a16="http://schemas.microsoft.com/office/drawing/2014/main" id="{0143FB2A-BAE0-402E-863F-A44389226F36}"/>
              </a:ext>
            </a:extLst>
          </p:cNvPr>
          <p:cNvSpPr>
            <a:spLocks noGrp="1"/>
          </p:cNvSpPr>
          <p:nvPr>
            <p:ph type="body" sz="quarter" idx="12"/>
          </p:nvPr>
        </p:nvSpPr>
        <p:spPr>
          <a:xfrm>
            <a:off x="914401" y="5396708"/>
            <a:ext cx="7111133" cy="1044772"/>
          </a:xfrm>
        </p:spPr>
        <p:txBody>
          <a:bodyPr anchor="t" anchorCtr="0">
            <a:normAutofit lnSpcReduction="10000"/>
          </a:bodyPr>
          <a:lstStyle/>
          <a:p>
            <a:pPr algn="l"/>
            <a:r>
              <a:rPr lang="en-US" b="1" dirty="0">
                <a:solidFill>
                  <a:schemeClr val="tx1"/>
                </a:solidFill>
                <a:effectLst/>
                <a:latin typeface="Arial"/>
                <a:cs typeface="Arial"/>
              </a:rPr>
              <a:t>1. </a:t>
            </a:r>
            <a:r>
              <a:rPr lang="en-US" kern="0" dirty="0">
                <a:solidFill>
                  <a:schemeClr val="tx1"/>
                </a:solidFill>
                <a:latin typeface="Arial"/>
                <a:cs typeface="Arial"/>
              </a:rPr>
              <a:t>Offers may vary based on state and benefit plan. Brands and offers are subject to change.  </a:t>
            </a:r>
            <a:r>
              <a:rPr lang="en-US" b="1" dirty="0">
                <a:solidFill>
                  <a:schemeClr val="tx1"/>
                </a:solidFill>
                <a:effectLst/>
                <a:latin typeface="Arial"/>
                <a:cs typeface="Arial"/>
              </a:rPr>
              <a:t>2.</a:t>
            </a:r>
            <a:r>
              <a:rPr lang="en-US" b="0" i="1" dirty="0">
                <a:solidFill>
                  <a:schemeClr val="tx1"/>
                </a:solidFill>
                <a:effectLst/>
                <a:latin typeface="Arial"/>
                <a:cs typeface="Arial"/>
              </a:rPr>
              <a:t> </a:t>
            </a:r>
            <a:r>
              <a:rPr lang="en-US" dirty="0">
                <a:latin typeface="Arial"/>
                <a:cs typeface="Arial"/>
              </a:rPr>
              <a:t>Savings and offers vary by brand, lens type, and member eligibility. Restrictions apply. Savings cannot be redeemed for cash, applied to past purchases, or combined with other offers.</a:t>
            </a:r>
            <a:r>
              <a:rPr lang="en-US" dirty="0">
                <a:solidFill>
                  <a:schemeClr val="tx1"/>
                </a:solidFill>
                <a:latin typeface="Arial"/>
                <a:cs typeface="Arial"/>
              </a:rPr>
              <a:t>  </a:t>
            </a:r>
            <a:r>
              <a:rPr lang="en-US" b="1" dirty="0">
                <a:solidFill>
                  <a:schemeClr val="tx1"/>
                </a:solidFill>
                <a:latin typeface="Arial"/>
                <a:cs typeface="Arial"/>
              </a:rPr>
              <a:t>3. </a:t>
            </a:r>
            <a:r>
              <a:rPr lang="en-US" dirty="0">
                <a:latin typeface="Arial"/>
                <a:cs typeface="Arial"/>
              </a:rPr>
              <a:t>Frame brands and promotion subject to change. Only available to VSP members with applicable plan benefits. Only available at in-network locations. Members who participate in a Medicaid/state-funded plan are not eligible. VSP is providing information to its members but does not offer or provide any discount hearing program.  </a:t>
            </a:r>
            <a:r>
              <a:rPr lang="en-US" b="1" dirty="0">
                <a:latin typeface="Arial"/>
                <a:cs typeface="Arial"/>
              </a:rPr>
              <a:t>4. </a:t>
            </a:r>
            <a:r>
              <a:rPr lang="en-US" dirty="0">
                <a:latin typeface="Arial"/>
                <a:cs typeface="Arial"/>
              </a:rPr>
              <a:t>VSP makes no endorsement, representations or warranties regarding any products or services offered by </a:t>
            </a:r>
            <a:r>
              <a:rPr lang="en-US" dirty="0" err="1">
                <a:latin typeface="Arial"/>
                <a:cs typeface="Arial"/>
              </a:rPr>
              <a:t>TruHearing</a:t>
            </a:r>
            <a:r>
              <a:rPr lang="en-US" dirty="0">
                <a:latin typeface="Arial"/>
                <a:cs typeface="Arial"/>
              </a:rPr>
              <a:t>, a third-party vendor. </a:t>
            </a:r>
            <a:r>
              <a:rPr lang="en-US" dirty="0" err="1">
                <a:latin typeface="Arial"/>
                <a:cs typeface="Arial"/>
              </a:rPr>
              <a:t>TruHearing</a:t>
            </a:r>
            <a:r>
              <a:rPr lang="en-US" dirty="0">
                <a:latin typeface="Arial"/>
                <a:cs typeface="Arial"/>
              </a:rPr>
              <a:t> is not insurance and not subject to state insurance regulations. For additional information, please visit </a:t>
            </a:r>
            <a:r>
              <a:rPr lang="en-US" dirty="0" err="1">
                <a:latin typeface="Arial"/>
                <a:cs typeface="Arial"/>
              </a:rPr>
              <a:t>vsp.com</a:t>
            </a:r>
            <a:r>
              <a:rPr lang="en-US" dirty="0">
                <a:latin typeface="Arial"/>
                <a:cs typeface="Arial"/>
              </a:rPr>
              <a:t>/offers/special-offers/hearing-aids/</a:t>
            </a:r>
            <a:r>
              <a:rPr lang="en-US" dirty="0" err="1">
                <a:latin typeface="Arial"/>
                <a:cs typeface="Arial"/>
              </a:rPr>
              <a:t>truhearing</a:t>
            </a:r>
            <a:r>
              <a:rPr lang="en-US" dirty="0">
                <a:latin typeface="Arial"/>
                <a:cs typeface="Arial"/>
              </a:rPr>
              <a:t>. For questions, contact </a:t>
            </a:r>
            <a:r>
              <a:rPr lang="en-US" dirty="0" err="1">
                <a:latin typeface="Arial"/>
                <a:cs typeface="Arial"/>
              </a:rPr>
              <a:t>TruHearing</a:t>
            </a:r>
            <a:r>
              <a:rPr lang="en-US" dirty="0">
                <a:latin typeface="Arial"/>
                <a:cs typeface="Arial"/>
              </a:rPr>
              <a:t> directly. Not available directly from VSP in the states of Washington and California.</a:t>
            </a:r>
          </a:p>
        </p:txBody>
      </p:sp>
      <p:sp>
        <p:nvSpPr>
          <p:cNvPr id="27" name="Triangle 26">
            <a:extLst>
              <a:ext uri="{FF2B5EF4-FFF2-40B4-BE49-F238E27FC236}">
                <a16:creationId xmlns:a16="http://schemas.microsoft.com/office/drawing/2014/main" id="{A3A039AC-7B2C-43B0-D89C-B112FE53CEFF}"/>
              </a:ext>
              <a:ext uri="{C183D7F6-B498-43B3-948B-1728B52AA6E4}">
                <adec:decorative xmlns:adec="http://schemas.microsoft.com/office/drawing/2017/decorative" val="1"/>
              </a:ext>
            </a:extLst>
          </p:cNvPr>
          <p:cNvSpPr/>
          <p:nvPr/>
        </p:nvSpPr>
        <p:spPr>
          <a:xfrm rot="5400000">
            <a:off x="2089345" y="2010433"/>
            <a:ext cx="278976" cy="200571"/>
          </a:xfrm>
          <a:prstGeom prst="triangl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Triangle 27">
            <a:extLst>
              <a:ext uri="{FF2B5EF4-FFF2-40B4-BE49-F238E27FC236}">
                <a16:creationId xmlns:a16="http://schemas.microsoft.com/office/drawing/2014/main" id="{DE6E0E9C-6804-372B-41CD-CE95ED61D071}"/>
              </a:ext>
              <a:ext uri="{C183D7F6-B498-43B3-948B-1728B52AA6E4}">
                <adec:decorative xmlns:adec="http://schemas.microsoft.com/office/drawing/2017/decorative" val="1"/>
              </a:ext>
            </a:extLst>
          </p:cNvPr>
          <p:cNvSpPr/>
          <p:nvPr/>
        </p:nvSpPr>
        <p:spPr>
          <a:xfrm rot="5400000">
            <a:off x="2089345" y="2656173"/>
            <a:ext cx="278976" cy="200571"/>
          </a:xfrm>
          <a:prstGeom prst="triangl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6" name="Triangle 35">
            <a:extLst>
              <a:ext uri="{FF2B5EF4-FFF2-40B4-BE49-F238E27FC236}">
                <a16:creationId xmlns:a16="http://schemas.microsoft.com/office/drawing/2014/main" id="{287C4855-4B30-A272-319D-B6CCBC65BF0A}"/>
              </a:ext>
              <a:ext uri="{C183D7F6-B498-43B3-948B-1728B52AA6E4}">
                <adec:decorative xmlns:adec="http://schemas.microsoft.com/office/drawing/2017/decorative" val="1"/>
              </a:ext>
            </a:extLst>
          </p:cNvPr>
          <p:cNvSpPr/>
          <p:nvPr/>
        </p:nvSpPr>
        <p:spPr>
          <a:xfrm rot="5400000">
            <a:off x="2089345" y="3828445"/>
            <a:ext cx="278976" cy="200571"/>
          </a:xfrm>
          <a:prstGeom prst="triangl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7" name="Triangle 36">
            <a:extLst>
              <a:ext uri="{FF2B5EF4-FFF2-40B4-BE49-F238E27FC236}">
                <a16:creationId xmlns:a16="http://schemas.microsoft.com/office/drawing/2014/main" id="{C4D3F570-F0E1-8EFE-1F0C-13DB9BFDA79E}"/>
              </a:ext>
              <a:ext uri="{C183D7F6-B498-43B3-948B-1728B52AA6E4}">
                <adec:decorative xmlns:adec="http://schemas.microsoft.com/office/drawing/2017/decorative" val="1"/>
              </a:ext>
            </a:extLst>
          </p:cNvPr>
          <p:cNvSpPr/>
          <p:nvPr/>
        </p:nvSpPr>
        <p:spPr>
          <a:xfrm rot="5400000">
            <a:off x="2089345" y="4402768"/>
            <a:ext cx="278976" cy="200571"/>
          </a:xfrm>
          <a:prstGeom prst="triangl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8" name="Triangle 37">
            <a:extLst>
              <a:ext uri="{FF2B5EF4-FFF2-40B4-BE49-F238E27FC236}">
                <a16:creationId xmlns:a16="http://schemas.microsoft.com/office/drawing/2014/main" id="{722F47D9-1503-CCCE-FCB8-57F32AC633E3}"/>
              </a:ext>
              <a:ext uri="{C183D7F6-B498-43B3-948B-1728B52AA6E4}">
                <adec:decorative xmlns:adec="http://schemas.microsoft.com/office/drawing/2017/decorative" val="1"/>
              </a:ext>
            </a:extLst>
          </p:cNvPr>
          <p:cNvSpPr/>
          <p:nvPr/>
        </p:nvSpPr>
        <p:spPr>
          <a:xfrm rot="5400000">
            <a:off x="2089345" y="4937556"/>
            <a:ext cx="278976" cy="200571"/>
          </a:xfrm>
          <a:prstGeom prst="triangl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38907811"/>
      </p:ext>
    </p:extLst>
  </p:cSld>
  <p:clrMapOvr>
    <a:masterClrMapping/>
  </p:clrMapOvr>
  <p:transition spd="med" advClick="0" advTm="33000">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person waering eye glasses and a construction vest measuring a beam">
            <a:extLst>
              <a:ext uri="{FF2B5EF4-FFF2-40B4-BE49-F238E27FC236}">
                <a16:creationId xmlns:a16="http://schemas.microsoft.com/office/drawing/2014/main" id="{1E07394D-B1F4-DB2B-1E80-D8E9D3212F44}"/>
              </a:ext>
            </a:extLst>
          </p:cNvPr>
          <p:cNvPicPr>
            <a:picLocks noGrp="1" noChangeAspect="1"/>
          </p:cNvPicPr>
          <p:nvPr>
            <p:ph type="pic" sz="quarter" idx="18"/>
          </p:nvPr>
        </p:nvPicPr>
        <p:blipFill>
          <a:blip r:embed="rId3">
            <a:extLst>
              <a:ext uri="{28A0092B-C50C-407E-A947-70E740481C1C}">
                <a14:useLocalDpi xmlns:a14="http://schemas.microsoft.com/office/drawing/2010/main"/>
              </a:ext>
            </a:extLst>
          </a:blip>
          <a:srcRect l="21728" r="21728"/>
          <a:stretch>
            <a:fillRect/>
          </a:stretch>
        </p:blipFill>
        <p:spPr/>
      </p:pic>
      <p:sp>
        <p:nvSpPr>
          <p:cNvPr id="5" name="Title 4">
            <a:extLst>
              <a:ext uri="{FF2B5EF4-FFF2-40B4-BE49-F238E27FC236}">
                <a16:creationId xmlns:a16="http://schemas.microsoft.com/office/drawing/2014/main" id="{5EEA2EFE-17A4-4125-B7D5-D4EE1051E23D}"/>
              </a:ext>
            </a:extLst>
          </p:cNvPr>
          <p:cNvSpPr>
            <a:spLocks noGrp="1"/>
          </p:cNvSpPr>
          <p:nvPr>
            <p:ph type="title"/>
          </p:nvPr>
        </p:nvSpPr>
        <p:spPr>
          <a:xfrm>
            <a:off x="609601" y="375190"/>
            <a:ext cx="5905743" cy="584775"/>
          </a:xfrm>
        </p:spPr>
        <p:txBody>
          <a:bodyPr/>
          <a:lstStyle/>
          <a:p>
            <a:r>
              <a:rPr lang="en-US" dirty="0" err="1"/>
              <a:t>ProTec</a:t>
            </a:r>
            <a:r>
              <a:rPr lang="en-US" dirty="0"/>
              <a:t> Safety</a:t>
            </a:r>
            <a:r>
              <a:rPr lang="en-US" baseline="30000" dirty="0"/>
              <a:t>®</a:t>
            </a:r>
            <a:r>
              <a:rPr lang="en-US" dirty="0"/>
              <a:t> Plan</a:t>
            </a:r>
            <a:endParaRPr lang="en-PH" dirty="0"/>
          </a:p>
        </p:txBody>
      </p:sp>
      <p:sp>
        <p:nvSpPr>
          <p:cNvPr id="8" name="Text Placeholder 7">
            <a:extLst>
              <a:ext uri="{FF2B5EF4-FFF2-40B4-BE49-F238E27FC236}">
                <a16:creationId xmlns:a16="http://schemas.microsoft.com/office/drawing/2014/main" id="{04430680-B8E1-AC95-98A0-F7D72C28F88F}"/>
              </a:ext>
            </a:extLst>
          </p:cNvPr>
          <p:cNvSpPr>
            <a:spLocks noGrp="1"/>
          </p:cNvSpPr>
          <p:nvPr>
            <p:ph type="body" sz="quarter" idx="16"/>
          </p:nvPr>
        </p:nvSpPr>
        <p:spPr>
          <a:xfrm>
            <a:off x="556002" y="1056604"/>
            <a:ext cx="5539997" cy="4380810"/>
          </a:xfrm>
        </p:spPr>
        <p:txBody>
          <a:bodyPr vert="horz" lIns="91440" tIns="45720" rIns="91440" bIns="45720" rtlCol="0" anchor="t">
            <a:noAutofit/>
          </a:bodyPr>
          <a:lstStyle/>
          <a:p>
            <a:pPr>
              <a:spcBef>
                <a:spcPts val="0"/>
              </a:spcBef>
              <a:spcAft>
                <a:spcPts val="800"/>
              </a:spcAft>
            </a:pPr>
            <a:r>
              <a:rPr lang="en-US" sz="2700" dirty="0"/>
              <a:t>Safety-Certified Frames</a:t>
            </a:r>
          </a:p>
          <a:p>
            <a:pPr marL="243834" marR="0" lvl="0" indent="-243834" algn="l" defTabSz="121917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Receive an annual eye exam from a VSP network doctor who specializes in safety eyewear services</a:t>
            </a:r>
          </a:p>
          <a:p>
            <a:pPr marL="243205" indent="-243205">
              <a:spcBef>
                <a:spcPts val="0"/>
              </a:spcBef>
              <a:spcAft>
                <a:spcPts val="800"/>
              </a:spcAft>
              <a:buFont typeface="Arial" panose="020B0604020202020204" pitchFamily="34" charset="0"/>
              <a:buChar char="•"/>
            </a:pPr>
            <a:r>
              <a:rPr lang="en-US" sz="1800" dirty="0"/>
              <a:t>Frame is fully covered when you choose a safety frame from your VSP doctor’s </a:t>
            </a:r>
            <a:r>
              <a:rPr lang="en-US" sz="1800" dirty="0" err="1"/>
              <a:t>ProTec</a:t>
            </a:r>
            <a:r>
              <a:rPr lang="en-US" sz="1800" dirty="0"/>
              <a:t> Eyewear</a:t>
            </a:r>
            <a:r>
              <a:rPr lang="en-US" sz="1800" baseline="30000" dirty="0"/>
              <a:t>® </a:t>
            </a:r>
            <a:r>
              <a:rPr lang="en-US" sz="1800" dirty="0"/>
              <a:t>collection or Visionworks</a:t>
            </a:r>
            <a:r>
              <a:rPr lang="en-US" sz="1800" baseline="30000" dirty="0"/>
              <a:t>®</a:t>
            </a:r>
            <a:r>
              <a:rPr lang="en-US" sz="1800" dirty="0"/>
              <a:t> safety frame selection</a:t>
            </a:r>
          </a:p>
          <a:p>
            <a:pPr marL="243205" indent="-243205">
              <a:spcBef>
                <a:spcPts val="0"/>
              </a:spcBef>
              <a:spcAft>
                <a:spcPts val="800"/>
              </a:spcAft>
              <a:buFont typeface="Arial" panose="020B0604020202020204" pitchFamily="34" charset="0"/>
              <a:buChar char="•"/>
            </a:pPr>
            <a:r>
              <a:rPr lang="en-US" sz="1800" b="1" dirty="0">
                <a:latin typeface="Arial"/>
                <a:cs typeface="Arial"/>
              </a:rPr>
              <a:t>$65 </a:t>
            </a:r>
            <a:r>
              <a:rPr lang="en-US" sz="1800" dirty="0">
                <a:latin typeface="Arial"/>
                <a:cs typeface="Arial"/>
              </a:rPr>
              <a:t>frame allowance for any other safety frame outside of the </a:t>
            </a:r>
            <a:r>
              <a:rPr lang="en-US" sz="1800" dirty="0" err="1">
                <a:latin typeface="Arial"/>
                <a:cs typeface="Arial"/>
              </a:rPr>
              <a:t>ProTec</a:t>
            </a:r>
            <a:r>
              <a:rPr lang="en-US" sz="1800" dirty="0">
                <a:latin typeface="Arial"/>
                <a:cs typeface="Arial"/>
              </a:rPr>
              <a:t> Eyewear</a:t>
            </a:r>
            <a:br>
              <a:rPr lang="en-US" sz="1800" dirty="0"/>
            </a:br>
            <a:r>
              <a:rPr lang="en-US" sz="1800" dirty="0">
                <a:latin typeface="Arial"/>
                <a:cs typeface="Arial"/>
              </a:rPr>
              <a:t>collection only available from a VSP provider</a:t>
            </a:r>
          </a:p>
          <a:p>
            <a:pPr marL="243834" indent="-243834">
              <a:spcBef>
                <a:spcPts val="0"/>
              </a:spcBef>
              <a:spcAft>
                <a:spcPts val="800"/>
              </a:spcAft>
              <a:buFont typeface="Arial" panose="020B0604020202020204" pitchFamily="34" charset="0"/>
              <a:buChar char="•"/>
            </a:pPr>
            <a:r>
              <a:rPr lang="en-US" sz="1800" dirty="0"/>
              <a:t>20% savings on the amount over your allowance </a:t>
            </a:r>
          </a:p>
          <a:p>
            <a:pPr marL="243834" indent="-243834">
              <a:spcBef>
                <a:spcPts val="0"/>
              </a:spcBef>
              <a:spcAft>
                <a:spcPts val="800"/>
              </a:spcAft>
              <a:buFont typeface="Arial" panose="020B0604020202020204" pitchFamily="34" charset="0"/>
              <a:buChar char="•"/>
            </a:pPr>
            <a:r>
              <a:rPr lang="en-US" sz="1800" dirty="0"/>
              <a:t>Certified according to the American National Standards Institute (ANSI) guidelines for </a:t>
            </a:r>
            <a:br>
              <a:rPr lang="en-US" sz="1800" dirty="0"/>
            </a:br>
            <a:r>
              <a:rPr lang="en-US" sz="1800" dirty="0"/>
              <a:t>impact protection </a:t>
            </a:r>
          </a:p>
        </p:txBody>
      </p:sp>
      <p:sp>
        <p:nvSpPr>
          <p:cNvPr id="7" name="Text Placeholder 6">
            <a:extLst>
              <a:ext uri="{FF2B5EF4-FFF2-40B4-BE49-F238E27FC236}">
                <a16:creationId xmlns:a16="http://schemas.microsoft.com/office/drawing/2014/main" id="{600C3C75-FDD3-549B-3D2A-9771C0BAB7BD}"/>
              </a:ext>
            </a:extLst>
          </p:cNvPr>
          <p:cNvSpPr>
            <a:spLocks noGrp="1"/>
          </p:cNvSpPr>
          <p:nvPr>
            <p:ph type="body" sz="quarter" idx="12"/>
          </p:nvPr>
        </p:nvSpPr>
        <p:spPr>
          <a:xfrm>
            <a:off x="874994" y="5597944"/>
            <a:ext cx="5501422" cy="737542"/>
          </a:xfrm>
        </p:spPr>
        <p:txBody>
          <a:bodyPr>
            <a:noAutofit/>
          </a:bodyPr>
          <a:lstStyle/>
          <a:p>
            <a:pPr algn="l"/>
            <a:r>
              <a:rPr lang="en-US" dirty="0" err="1"/>
              <a:t>ProTec</a:t>
            </a:r>
            <a:r>
              <a:rPr lang="en-US" dirty="0"/>
              <a:t> Safety Plan is a materials plan to be used as an added specialty benefit with your primary, full-service VSP plan. Available only to subscribers (employees). Register and log in to </a:t>
            </a:r>
            <a:r>
              <a:rPr lang="en-US" dirty="0" err="1"/>
              <a:t>vsp.com</a:t>
            </a:r>
            <a:r>
              <a:rPr lang="en-US" dirty="0"/>
              <a:t> to review your benefit information. Based on applicable laws; benefits may vary by location.</a:t>
            </a:r>
            <a:endParaRPr lang="en-US" dirty="0">
              <a:ea typeface="ＭＳ Ｐゴシック" pitchFamily="34" charset="-128"/>
            </a:endParaRPr>
          </a:p>
          <a:p>
            <a:pPr algn="l"/>
            <a:r>
              <a:rPr lang="en-US" altLang="en-US" dirty="0">
                <a:ea typeface="ＭＳ Ｐゴシック" pitchFamily="34" charset="-128"/>
              </a:rPr>
              <a:t>*</a:t>
            </a:r>
            <a:r>
              <a:rPr lang="en-US" altLang="en-US" dirty="0" err="1">
                <a:ea typeface="ＭＳ Ｐゴシック" pitchFamily="34" charset="-128"/>
              </a:rPr>
              <a:t>EyeSmart.org</a:t>
            </a:r>
            <a:r>
              <a:rPr lang="en-US" altLang="en-US" dirty="0">
                <a:ea typeface="ＭＳ Ｐゴシック" pitchFamily="34" charset="-128"/>
              </a:rPr>
              <a:t>, Eye Health Information from the American Academy of Ophthalmology; January 2021</a:t>
            </a:r>
            <a:endParaRPr lang="en-US" dirty="0"/>
          </a:p>
        </p:txBody>
      </p:sp>
    </p:spTree>
    <p:extLst>
      <p:ext uri="{BB962C8B-B14F-4D97-AF65-F5344CB8AC3E}">
        <p14:creationId xmlns:p14="http://schemas.microsoft.com/office/powerpoint/2010/main" val="752139985"/>
      </p:ext>
    </p:extLst>
  </p:cSld>
  <p:clrMapOvr>
    <a:masterClrMapping/>
  </p:clrMapOvr>
  <p:transition spd="med" advClick="0" advTm="21750">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95931643-318C-DBD1-3A06-F1FBBB3A5039}"/>
              </a:ext>
              <a:ext uri="{C183D7F6-B498-43B3-948B-1728B52AA6E4}">
                <adec:decorative xmlns:adec="http://schemas.microsoft.com/office/drawing/2017/decorative" val="1"/>
              </a:ext>
            </a:extLst>
          </p:cNvPr>
          <p:cNvSpPr/>
          <p:nvPr/>
        </p:nvSpPr>
        <p:spPr>
          <a:xfrm>
            <a:off x="7912788" y="1625600"/>
            <a:ext cx="3715509" cy="4598680"/>
          </a:xfrm>
          <a:prstGeom prst="rect">
            <a:avLst/>
          </a:prstGeom>
          <a:solidFill>
            <a:srgbClr val="7BE0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 name="Rectangle 2">
            <a:extLst>
              <a:ext uri="{FF2B5EF4-FFF2-40B4-BE49-F238E27FC236}">
                <a16:creationId xmlns:a16="http://schemas.microsoft.com/office/drawing/2014/main" id="{B212820C-51EB-51D6-EED7-65447636711D}"/>
              </a:ext>
              <a:ext uri="{C183D7F6-B498-43B3-948B-1728B52AA6E4}">
                <adec:decorative xmlns:adec="http://schemas.microsoft.com/office/drawing/2017/decorative" val="1"/>
              </a:ext>
            </a:extLst>
          </p:cNvPr>
          <p:cNvSpPr/>
          <p:nvPr/>
        </p:nvSpPr>
        <p:spPr>
          <a:xfrm>
            <a:off x="609598" y="1628277"/>
            <a:ext cx="2480735" cy="2831963"/>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5" name="Rectangle 4">
            <a:extLst>
              <a:ext uri="{FF2B5EF4-FFF2-40B4-BE49-F238E27FC236}">
                <a16:creationId xmlns:a16="http://schemas.microsoft.com/office/drawing/2014/main" id="{D5FC50E7-FA61-177C-8EC2-663B09C56269}"/>
              </a:ext>
              <a:ext uri="{C183D7F6-B498-43B3-948B-1728B52AA6E4}">
                <adec:decorative xmlns:adec="http://schemas.microsoft.com/office/drawing/2017/decorative" val="1"/>
              </a:ext>
            </a:extLst>
          </p:cNvPr>
          <p:cNvSpPr/>
          <p:nvPr/>
        </p:nvSpPr>
        <p:spPr>
          <a:xfrm>
            <a:off x="3051703" y="1625600"/>
            <a:ext cx="2438400" cy="28346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1" name="Rectangle 10">
            <a:extLst>
              <a:ext uri="{FF2B5EF4-FFF2-40B4-BE49-F238E27FC236}">
                <a16:creationId xmlns:a16="http://schemas.microsoft.com/office/drawing/2014/main" id="{68ACEFBA-E73C-E4FB-1A4B-A13300918A59}"/>
              </a:ext>
              <a:ext uri="{C183D7F6-B498-43B3-948B-1728B52AA6E4}">
                <adec:decorative xmlns:adec="http://schemas.microsoft.com/office/drawing/2017/decorative" val="1"/>
              </a:ext>
            </a:extLst>
          </p:cNvPr>
          <p:cNvSpPr/>
          <p:nvPr/>
        </p:nvSpPr>
        <p:spPr>
          <a:xfrm>
            <a:off x="5490919" y="1625600"/>
            <a:ext cx="2438400" cy="283464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6" name="Title 15">
            <a:extLst>
              <a:ext uri="{FF2B5EF4-FFF2-40B4-BE49-F238E27FC236}">
                <a16:creationId xmlns:a16="http://schemas.microsoft.com/office/drawing/2014/main" id="{DC0DE005-BB52-AB38-3ECA-EFF13763C4FC}"/>
              </a:ext>
            </a:extLst>
          </p:cNvPr>
          <p:cNvSpPr>
            <a:spLocks noGrp="1"/>
          </p:cNvSpPr>
          <p:nvPr>
            <p:ph type="title"/>
          </p:nvPr>
        </p:nvSpPr>
        <p:spPr>
          <a:xfrm>
            <a:off x="609600" y="8824"/>
            <a:ext cx="10972800" cy="1498600"/>
          </a:xfrm>
        </p:spPr>
        <p:txBody>
          <a:bodyPr/>
          <a:lstStyle/>
          <a:p>
            <a:r>
              <a:rPr lang="en-US" dirty="0"/>
              <a:t>The Choice is Yours</a:t>
            </a:r>
          </a:p>
        </p:txBody>
      </p:sp>
      <p:sp>
        <p:nvSpPr>
          <p:cNvPr id="7" name="Content Placeholder 5">
            <a:extLst>
              <a:ext uri="{FF2B5EF4-FFF2-40B4-BE49-F238E27FC236}">
                <a16:creationId xmlns:a16="http://schemas.microsoft.com/office/drawing/2014/main" id="{0240D7CA-6203-EF1F-EC12-8AC6D04C96C0}"/>
              </a:ext>
            </a:extLst>
          </p:cNvPr>
          <p:cNvSpPr txBox="1">
            <a:spLocks/>
          </p:cNvSpPr>
          <p:nvPr/>
        </p:nvSpPr>
        <p:spPr>
          <a:xfrm>
            <a:off x="609600" y="963979"/>
            <a:ext cx="7790481" cy="526908"/>
          </a:xfrm>
          <a:prstGeom prst="rect">
            <a:avLst/>
          </a:prstGeom>
        </p:spPr>
        <p:txBody>
          <a:bodyPr vert="horz" lIns="121920" tIns="60960" rIns="121920" bIns="609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231775" indent="0" algn="l" defTabSz="914400" rtl="0" eaLnBrk="1" latinLnBrk="0" hangingPunct="1">
              <a:lnSpc>
                <a:spcPct val="9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2pPr>
            <a:lvl3pPr marL="458788" indent="0" algn="l" defTabSz="914400" rtl="0" eaLnBrk="1" latinLnBrk="0" hangingPunct="1">
              <a:lnSpc>
                <a:spcPct val="9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3pPr>
            <a:lvl4pPr marL="687388" indent="0" algn="l" defTabSz="914400" rtl="0" eaLnBrk="1" latinLnBrk="0" hangingPunct="1">
              <a:lnSpc>
                <a:spcPct val="9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4pPr>
            <a:lvl5pPr marL="915988" indent="0" algn="l" defTabSz="914400" rtl="0" eaLnBrk="1" latinLnBrk="0" hangingPunct="1">
              <a:lnSpc>
                <a:spcPct val="90000"/>
              </a:lnSpc>
              <a:spcBef>
                <a:spcPts val="500"/>
              </a:spcBef>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667" b="0" i="0" u="none" strike="noStrike" kern="1200" cap="none" spc="0" normalizeH="0" baseline="0" noProof="0">
                <a:ln>
                  <a:noFill/>
                </a:ln>
                <a:solidFill>
                  <a:srgbClr val="3A60FF"/>
                </a:solidFill>
                <a:effectLst/>
                <a:uLnTx/>
                <a:uFillTx/>
                <a:latin typeface="Arial"/>
                <a:ea typeface="+mn-ea"/>
                <a:cs typeface="Arial"/>
              </a:rPr>
              <a:t>Thousands of in-network locations.</a:t>
            </a:r>
            <a:endParaRPr kumimoji="0" lang="en-US" sz="2667" b="0" i="0" u="none" strike="noStrike" kern="1200" cap="none" spc="0" normalizeH="0" baseline="0" noProof="0">
              <a:ln>
                <a:noFill/>
              </a:ln>
              <a:solidFill>
                <a:srgbClr val="3A60FF"/>
              </a:solidFill>
              <a:effectLst/>
              <a:uLnTx/>
              <a:uFillTx/>
              <a:latin typeface="Arial" panose="020B0604020202020204" pitchFamily="34" charset="0"/>
              <a:ea typeface="+mn-ea"/>
              <a:cs typeface="Arial" panose="020B0604020202020204" pitchFamily="34" charset="0"/>
            </a:endParaRPr>
          </a:p>
        </p:txBody>
      </p:sp>
      <p:pic>
        <p:nvPicPr>
          <p:cNvPr id="18" name="Graphic 17" descr="Heart icon">
            <a:extLst>
              <a:ext uri="{FF2B5EF4-FFF2-40B4-BE49-F238E27FC236}">
                <a16:creationId xmlns:a16="http://schemas.microsoft.com/office/drawing/2014/main" id="{E2DCD487-F184-37AF-3F26-E6718113C1F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8076" y="2210618"/>
            <a:ext cx="1001445" cy="1001445"/>
          </a:xfrm>
          <a:prstGeom prst="rect">
            <a:avLst/>
          </a:prstGeom>
        </p:spPr>
      </p:pic>
      <p:sp>
        <p:nvSpPr>
          <p:cNvPr id="10" name="TextBox 9">
            <a:extLst>
              <a:ext uri="{FF2B5EF4-FFF2-40B4-BE49-F238E27FC236}">
                <a16:creationId xmlns:a16="http://schemas.microsoft.com/office/drawing/2014/main" id="{296111ED-9113-9DB6-469E-F97DCCD1658F}"/>
              </a:ext>
            </a:extLst>
          </p:cNvPr>
          <p:cNvSpPr txBox="1"/>
          <p:nvPr/>
        </p:nvSpPr>
        <p:spPr>
          <a:xfrm>
            <a:off x="819348" y="3393183"/>
            <a:ext cx="1902841" cy="646331"/>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A60FF"/>
                </a:solidFill>
                <a:effectLst/>
                <a:uLnTx/>
                <a:uFillTx/>
                <a:latin typeface="Arial" panose="020B0604020202020204"/>
                <a:ea typeface="+mn-ea"/>
                <a:cs typeface="+mn-cs"/>
              </a:rPr>
              <a:t>Private Practice locations</a:t>
            </a:r>
          </a:p>
        </p:txBody>
      </p:sp>
      <p:pic>
        <p:nvPicPr>
          <p:cNvPr id="22" name="Graphic 21" descr="sorefront icon">
            <a:extLst>
              <a:ext uri="{FF2B5EF4-FFF2-40B4-BE49-F238E27FC236}">
                <a16:creationId xmlns:a16="http://schemas.microsoft.com/office/drawing/2014/main" id="{CA44D17E-E9F0-5320-FDE1-6BF8DF54EDC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803072" y="2241419"/>
            <a:ext cx="929640" cy="929640"/>
          </a:xfrm>
          <a:prstGeom prst="rect">
            <a:avLst/>
          </a:prstGeom>
        </p:spPr>
      </p:pic>
      <p:sp>
        <p:nvSpPr>
          <p:cNvPr id="12" name="TextBox 11">
            <a:extLst>
              <a:ext uri="{FF2B5EF4-FFF2-40B4-BE49-F238E27FC236}">
                <a16:creationId xmlns:a16="http://schemas.microsoft.com/office/drawing/2014/main" id="{7E4549FE-B907-C2C1-310E-14116F625C26}"/>
              </a:ext>
            </a:extLst>
          </p:cNvPr>
          <p:cNvSpPr txBox="1"/>
          <p:nvPr/>
        </p:nvSpPr>
        <p:spPr>
          <a:xfrm>
            <a:off x="3632892" y="3310292"/>
            <a:ext cx="1270000" cy="646331"/>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rial" panose="020B0604020202020204"/>
                <a:ea typeface="+mn-ea"/>
                <a:cs typeface="+mn-cs"/>
              </a:rPr>
              <a:t>Retail</a:t>
            </a:r>
          </a:p>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rial" panose="020B0604020202020204"/>
                <a:ea typeface="+mn-ea"/>
                <a:cs typeface="+mn-cs"/>
              </a:rPr>
              <a:t>locations</a:t>
            </a:r>
          </a:p>
        </p:txBody>
      </p:sp>
      <p:pic>
        <p:nvPicPr>
          <p:cNvPr id="26" name="Graphic 25" descr="Monitor icon">
            <a:extLst>
              <a:ext uri="{FF2B5EF4-FFF2-40B4-BE49-F238E27FC236}">
                <a16:creationId xmlns:a16="http://schemas.microsoft.com/office/drawing/2014/main" id="{274735C5-8F8F-59BE-6059-4A8B2CA6294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240932" y="2204922"/>
            <a:ext cx="929640" cy="929640"/>
          </a:xfrm>
          <a:prstGeom prst="rect">
            <a:avLst/>
          </a:prstGeom>
        </p:spPr>
      </p:pic>
      <p:sp>
        <p:nvSpPr>
          <p:cNvPr id="14" name="TextBox 13">
            <a:extLst>
              <a:ext uri="{FF2B5EF4-FFF2-40B4-BE49-F238E27FC236}">
                <a16:creationId xmlns:a16="http://schemas.microsoft.com/office/drawing/2014/main" id="{F2E9569B-4DEB-101F-8515-1DFA7B1EAAFD}"/>
              </a:ext>
            </a:extLst>
          </p:cNvPr>
          <p:cNvSpPr txBox="1"/>
          <p:nvPr/>
        </p:nvSpPr>
        <p:spPr>
          <a:xfrm>
            <a:off x="5602033" y="3230939"/>
            <a:ext cx="2227350" cy="1200329"/>
          </a:xfrm>
          <a:prstGeom prst="rect">
            <a:avLst/>
          </a:prstGeom>
          <a:noFill/>
        </p:spPr>
        <p:txBody>
          <a:bodyPr wrap="square" lIns="91440" tIns="45720" rIns="91440" bIns="45720" rtlCol="0" anchor="t">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rPr>
              <a:t>Online at </a:t>
            </a:r>
            <a:r>
              <a:rPr kumimoji="0" lang="en-US" sz="1800" b="0" i="0" u="none" strike="noStrike" kern="1200" cap="none" spc="0" normalizeH="0" baseline="0" noProof="0" dirty="0" err="1">
                <a:ln>
                  <a:noFill/>
                </a:ln>
                <a:solidFill>
                  <a:srgbClr val="FFFFFF"/>
                </a:solidFill>
                <a:effectLst/>
                <a:uLnTx/>
                <a:uFillTx/>
                <a:latin typeface="Arial" panose="020B0604020202020204"/>
                <a:ea typeface="+mn-ea"/>
                <a:cs typeface="+mn-cs"/>
              </a:rPr>
              <a:t>Eyeconic</a:t>
            </a:r>
            <a:r>
              <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rPr>
              <a:t>, the VSP in-network online eyewear store.</a:t>
            </a:r>
            <a:endParaRPr kumimoji="0" lang="en-US" sz="1800" b="0" i="0" u="none" strike="noStrike" kern="1200" cap="none" spc="0" normalizeH="0" baseline="30000" noProof="0" dirty="0">
              <a:ln>
                <a:noFill/>
              </a:ln>
              <a:solidFill>
                <a:srgbClr val="FFFFFF"/>
              </a:solidFill>
              <a:effectLst/>
              <a:uLnTx/>
              <a:uFillTx/>
              <a:latin typeface="Arial" panose="020B0604020202020204"/>
              <a:ea typeface="+mn-ea"/>
              <a:cs typeface="+mn-cs"/>
            </a:endParaRPr>
          </a:p>
        </p:txBody>
      </p:sp>
      <p:pic>
        <p:nvPicPr>
          <p:cNvPr id="9" name="Picture 8" descr="VSP Premie edge graphics showing how you can &#10;Get more in network with&#10;private practice doctors,&#10;Visionworks and Eyemart Express family of stores">
            <a:extLst>
              <a:ext uri="{FF2B5EF4-FFF2-40B4-BE49-F238E27FC236}">
                <a16:creationId xmlns:a16="http://schemas.microsoft.com/office/drawing/2014/main" id="{BD985C9D-BBF2-E73D-DBAC-12ABCEA86030}"/>
              </a:ext>
            </a:extLst>
          </p:cNvPr>
          <p:cNvPicPr>
            <a:picLocks noChangeAspect="1"/>
          </p:cNvPicPr>
          <p:nvPr/>
        </p:nvPicPr>
        <p:blipFill>
          <a:blip r:embed="rId6">
            <a:extLst>
              <a:ext uri="{28A0092B-C50C-407E-A947-70E740481C1C}">
                <a14:useLocalDpi xmlns:a14="http://schemas.microsoft.com/office/drawing/2010/main"/>
              </a:ext>
            </a:extLst>
          </a:blip>
          <a:srcRect/>
          <a:stretch/>
        </p:blipFill>
        <p:spPr>
          <a:xfrm>
            <a:off x="8853226" y="1870864"/>
            <a:ext cx="1851695" cy="4171517"/>
          </a:xfrm>
          <a:prstGeom prst="rect">
            <a:avLst/>
          </a:prstGeom>
        </p:spPr>
      </p:pic>
      <p:sp>
        <p:nvSpPr>
          <p:cNvPr id="2" name="TextBox 1">
            <a:extLst>
              <a:ext uri="{FF2B5EF4-FFF2-40B4-BE49-F238E27FC236}">
                <a16:creationId xmlns:a16="http://schemas.microsoft.com/office/drawing/2014/main" id="{FDB6A478-B7C8-2DB4-7122-EA59063C09F4}"/>
              </a:ext>
            </a:extLst>
          </p:cNvPr>
          <p:cNvSpPr txBox="1"/>
          <p:nvPr/>
        </p:nvSpPr>
        <p:spPr>
          <a:xfrm>
            <a:off x="658369" y="4671368"/>
            <a:ext cx="1783916" cy="1077218"/>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mn-ea"/>
                <a:cs typeface="+mn-cs"/>
              </a:rPr>
              <a:t>Participating Retail Chains like these  ̶ </a:t>
            </a:r>
          </a:p>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mn-ea"/>
                <a:cs typeface="+mn-cs"/>
              </a:rPr>
              <a:t>and more</a:t>
            </a:r>
          </a:p>
        </p:txBody>
      </p:sp>
      <p:sp>
        <p:nvSpPr>
          <p:cNvPr id="6" name="Rectangle 5">
            <a:extLst>
              <a:ext uri="{FF2B5EF4-FFF2-40B4-BE49-F238E27FC236}">
                <a16:creationId xmlns:a16="http://schemas.microsoft.com/office/drawing/2014/main" id="{2BADEB18-297C-BC7C-A753-57531D18E0F2}"/>
              </a:ext>
              <a:ext uri="{C183D7F6-B498-43B3-948B-1728B52AA6E4}">
                <adec:decorative xmlns:adec="http://schemas.microsoft.com/office/drawing/2017/decorative" val="1"/>
              </a:ext>
            </a:extLst>
          </p:cNvPr>
          <p:cNvSpPr/>
          <p:nvPr/>
        </p:nvSpPr>
        <p:spPr>
          <a:xfrm>
            <a:off x="609599" y="4460240"/>
            <a:ext cx="7319720" cy="176404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21" name="Picture 20" descr="Walmart Vision Center logo">
            <a:extLst>
              <a:ext uri="{FF2B5EF4-FFF2-40B4-BE49-F238E27FC236}">
                <a16:creationId xmlns:a16="http://schemas.microsoft.com/office/drawing/2014/main" id="{DA372A45-AA3E-2448-2FA8-C0F2E776F67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660161" y="4775252"/>
            <a:ext cx="963656" cy="314456"/>
          </a:xfrm>
          <a:prstGeom prst="rect">
            <a:avLst/>
          </a:prstGeom>
        </p:spPr>
      </p:pic>
      <p:pic>
        <p:nvPicPr>
          <p:cNvPr id="23" name="Picture 2" descr="sam’s club logo">
            <a:extLst>
              <a:ext uri="{FF2B5EF4-FFF2-40B4-BE49-F238E27FC236}">
                <a16:creationId xmlns:a16="http://schemas.microsoft.com/office/drawing/2014/main" id="{D9BA89E1-E298-0F2C-5572-9A3771D56406}"/>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301245" y="4831414"/>
            <a:ext cx="1471023" cy="24801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descr="Costco optical logo">
            <a:extLst>
              <a:ext uri="{FF2B5EF4-FFF2-40B4-BE49-F238E27FC236}">
                <a16:creationId xmlns:a16="http://schemas.microsoft.com/office/drawing/2014/main" id="{AFA14DFF-0F83-8E4F-967A-7C5294B58CC0}"/>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l="15089" t="28238" r="12894" b="38540"/>
          <a:stretch/>
        </p:blipFill>
        <p:spPr>
          <a:xfrm>
            <a:off x="6454918" y="4747915"/>
            <a:ext cx="928251" cy="342479"/>
          </a:xfrm>
          <a:prstGeom prst="rect">
            <a:avLst/>
          </a:prstGeom>
        </p:spPr>
      </p:pic>
      <p:pic>
        <p:nvPicPr>
          <p:cNvPr id="13" name="Picture 12" descr="RxOptical logo">
            <a:extLst>
              <a:ext uri="{FF2B5EF4-FFF2-40B4-BE49-F238E27FC236}">
                <a16:creationId xmlns:a16="http://schemas.microsoft.com/office/drawing/2014/main" id="{5A03B7A2-8799-965B-8A23-11FF6908FA4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640505" y="5423532"/>
            <a:ext cx="856401" cy="296368"/>
          </a:xfrm>
          <a:prstGeom prst="rect">
            <a:avLst/>
          </a:prstGeom>
        </p:spPr>
      </p:pic>
      <p:pic>
        <p:nvPicPr>
          <p:cNvPr id="25" name="Picture 24" descr="Clarkson Eyecare logo">
            <a:extLst>
              <a:ext uri="{FF2B5EF4-FFF2-40B4-BE49-F238E27FC236}">
                <a16:creationId xmlns:a16="http://schemas.microsoft.com/office/drawing/2014/main" id="{39007D35-8736-F78D-DE66-B77F07E7EBE7}"/>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4301245" y="5350501"/>
            <a:ext cx="1250292" cy="442433"/>
          </a:xfrm>
          <a:prstGeom prst="rect">
            <a:avLst/>
          </a:prstGeom>
        </p:spPr>
      </p:pic>
      <p:pic>
        <p:nvPicPr>
          <p:cNvPr id="15" name="Picture 14" descr="Cohen's Logo">
            <a:extLst>
              <a:ext uri="{FF2B5EF4-FFF2-40B4-BE49-F238E27FC236}">
                <a16:creationId xmlns:a16="http://schemas.microsoft.com/office/drawing/2014/main" id="{446B0358-6EE9-BA3B-4590-503680402BDA}"/>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402934" y="5435278"/>
            <a:ext cx="1077428" cy="272879"/>
          </a:xfrm>
          <a:prstGeom prst="rect">
            <a:avLst/>
          </a:prstGeom>
        </p:spPr>
      </p:pic>
      <p:sp>
        <p:nvSpPr>
          <p:cNvPr id="32" name="TextBox 31">
            <a:extLst>
              <a:ext uri="{FF2B5EF4-FFF2-40B4-BE49-F238E27FC236}">
                <a16:creationId xmlns:a16="http://schemas.microsoft.com/office/drawing/2014/main" id="{05B964A0-D32D-5E32-6A48-16391D9E0B1B}"/>
              </a:ext>
            </a:extLst>
          </p:cNvPr>
          <p:cNvSpPr txBox="1"/>
          <p:nvPr/>
        </p:nvSpPr>
        <p:spPr>
          <a:xfrm>
            <a:off x="2641415" y="6323489"/>
            <a:ext cx="8928495" cy="230832"/>
          </a:xfrm>
          <a:prstGeom prst="rect">
            <a:avLst/>
          </a:prstGeom>
          <a:noFill/>
        </p:spPr>
        <p:txBody>
          <a:bodyPr wrap="square" lIns="91440" tIns="45720" rIns="91440" bIns="45720" anchor="t">
            <a:spAutoFit/>
          </a:bodyPr>
          <a:lstStyle/>
          <a:p>
            <a:pPr marL="0" marR="0" lvl="0" indent="0" algn="r" defTabSz="914194"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8C8C8C"/>
                </a:solidFill>
                <a:effectLst/>
                <a:uLnTx/>
                <a:uFillTx/>
                <a:latin typeface="Arial"/>
                <a:ea typeface="Aptos" panose="020B0004020202020204" pitchFamily="34" charset="0"/>
                <a:cs typeface="Arial"/>
              </a:rPr>
              <a:t>Availability of VSP Premier Edge may vary. </a:t>
            </a:r>
            <a:r>
              <a:rPr kumimoji="0" lang="en-US" sz="900" b="0" i="0" u="none" strike="noStrike" kern="1200" cap="none" spc="0" normalizeH="0" baseline="0" noProof="0" dirty="0">
                <a:ln>
                  <a:noFill/>
                </a:ln>
                <a:solidFill>
                  <a:srgbClr val="8C8C8C"/>
                </a:solidFill>
                <a:effectLst/>
                <a:uLnTx/>
                <a:uFillTx/>
                <a:latin typeface="Arial" panose="020B0604020202020204"/>
                <a:ea typeface="Aptos" panose="020B0004020202020204" pitchFamily="34" charset="0"/>
                <a:cs typeface="Aptos" panose="020B0004020202020204" pitchFamily="34" charset="0"/>
              </a:rPr>
              <a:t>Visionworks, </a:t>
            </a:r>
            <a:r>
              <a:rPr kumimoji="0" lang="en-US" sz="900" b="0" i="0" u="none" strike="noStrike" kern="1200" cap="none" spc="0" normalizeH="0" baseline="0" noProof="0" dirty="0" err="1">
                <a:ln>
                  <a:noFill/>
                </a:ln>
                <a:solidFill>
                  <a:srgbClr val="8C8C8C"/>
                </a:solidFill>
                <a:effectLst/>
                <a:uLnTx/>
                <a:uFillTx/>
                <a:latin typeface="Arial" panose="020B0604020202020204"/>
                <a:ea typeface="Aptos" panose="020B0004020202020204" pitchFamily="34" charset="0"/>
                <a:cs typeface="Aptos" panose="020B0004020202020204" pitchFamily="34" charset="0"/>
              </a:rPr>
              <a:t>Eyeconic</a:t>
            </a:r>
            <a:r>
              <a:rPr kumimoji="0" lang="en-US" sz="900" b="0" i="0" u="none" strike="noStrike" kern="1200" cap="none" spc="0" normalizeH="0" baseline="0" noProof="0" dirty="0">
                <a:ln>
                  <a:noFill/>
                </a:ln>
                <a:solidFill>
                  <a:srgbClr val="8C8C8C"/>
                </a:solidFill>
                <a:effectLst/>
                <a:uLnTx/>
                <a:uFillTx/>
                <a:latin typeface="Arial" panose="020B0604020202020204"/>
                <a:ea typeface="Aptos" panose="020B0004020202020204" pitchFamily="34" charset="0"/>
                <a:cs typeface="Aptos" panose="020B0004020202020204" pitchFamily="34" charset="0"/>
              </a:rPr>
              <a:t>, and </a:t>
            </a:r>
            <a:r>
              <a:rPr kumimoji="0" lang="en-US" sz="900" b="0" i="0" u="none" strike="noStrike" kern="1200" cap="none" spc="0" normalizeH="0" baseline="0" noProof="0" dirty="0" err="1">
                <a:ln>
                  <a:noFill/>
                </a:ln>
                <a:solidFill>
                  <a:srgbClr val="8C8C8C"/>
                </a:solidFill>
                <a:effectLst/>
                <a:uLnTx/>
                <a:uFillTx/>
                <a:latin typeface="Arial" panose="020B0604020202020204"/>
                <a:ea typeface="Aptos" panose="020B0004020202020204" pitchFamily="34" charset="0"/>
                <a:cs typeface="Aptos" panose="020B0004020202020204" pitchFamily="34" charset="0"/>
              </a:rPr>
              <a:t>Eyemart</a:t>
            </a:r>
            <a:r>
              <a:rPr kumimoji="0" lang="en-US" sz="900" b="0" i="0" u="none" strike="noStrike" kern="1200" cap="none" spc="0" normalizeH="0" baseline="0" noProof="0" dirty="0">
                <a:ln>
                  <a:noFill/>
                </a:ln>
                <a:solidFill>
                  <a:srgbClr val="8C8C8C"/>
                </a:solidFill>
                <a:effectLst/>
                <a:uLnTx/>
                <a:uFillTx/>
                <a:latin typeface="Arial" panose="020B0604020202020204"/>
                <a:ea typeface="Aptos" panose="020B0004020202020204" pitchFamily="34" charset="0"/>
                <a:cs typeface="Aptos" panose="020B0004020202020204" pitchFamily="34" charset="0"/>
              </a:rPr>
              <a:t> Express family of stores are VSP-affiliated companies.</a:t>
            </a:r>
          </a:p>
        </p:txBody>
      </p:sp>
    </p:spTree>
    <p:extLst>
      <p:ext uri="{BB962C8B-B14F-4D97-AF65-F5344CB8AC3E}">
        <p14:creationId xmlns:p14="http://schemas.microsoft.com/office/powerpoint/2010/main" val="2539501864"/>
      </p:ext>
    </p:extLst>
  </p:cSld>
  <p:clrMapOvr>
    <a:masterClrMapping/>
  </p:clrMapOvr>
  <p:transition spd="med" advClick="0" advTm="30000">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EEA2EFE-17A4-4125-B7D5-D4EE1051E23D}"/>
              </a:ext>
            </a:extLst>
          </p:cNvPr>
          <p:cNvSpPr>
            <a:spLocks noGrp="1"/>
          </p:cNvSpPr>
          <p:nvPr>
            <p:ph type="title"/>
          </p:nvPr>
        </p:nvSpPr>
        <p:spPr/>
        <p:txBody>
          <a:bodyPr>
            <a:noAutofit/>
          </a:bodyPr>
          <a:lstStyle/>
          <a:p>
            <a:r>
              <a:rPr lang="en-US" dirty="0">
                <a:solidFill>
                  <a:schemeClr val="tx1">
                    <a:lumMod val="65000"/>
                    <a:lumOff val="35000"/>
                  </a:schemeClr>
                </a:solidFill>
              </a:rPr>
              <a:t>Eyewe</a:t>
            </a:r>
            <a:r>
              <a:rPr lang="en-US" dirty="0"/>
              <a:t>ar Shopping Online at </a:t>
            </a:r>
            <a:r>
              <a:rPr lang="en-US" dirty="0" err="1"/>
              <a:t>Eyeconic</a:t>
            </a:r>
            <a:r>
              <a:rPr lang="en-US" sz="2000" b="1" baseline="70000" dirty="0">
                <a:solidFill>
                  <a:schemeClr val="tx1">
                    <a:lumMod val="50000"/>
                    <a:lumOff val="50000"/>
                  </a:schemeClr>
                </a:solidFill>
                <a:latin typeface="+mn-lt"/>
              </a:rPr>
              <a:t>®</a:t>
            </a:r>
            <a:endParaRPr lang="en-PH" sz="2000" baseline="70000" dirty="0">
              <a:solidFill>
                <a:schemeClr val="tx1">
                  <a:lumMod val="50000"/>
                  <a:lumOff val="50000"/>
                </a:schemeClr>
              </a:solidFill>
            </a:endParaRPr>
          </a:p>
        </p:txBody>
      </p:sp>
      <p:sp>
        <p:nvSpPr>
          <p:cNvPr id="15" name="Text Placeholder 5">
            <a:extLst>
              <a:ext uri="{FF2B5EF4-FFF2-40B4-BE49-F238E27FC236}">
                <a16:creationId xmlns:a16="http://schemas.microsoft.com/office/drawing/2014/main" id="{66360C50-5945-35AD-7600-5BD46DFA83E8}"/>
              </a:ext>
            </a:extLst>
          </p:cNvPr>
          <p:cNvSpPr txBox="1">
            <a:spLocks/>
          </p:cNvSpPr>
          <p:nvPr/>
        </p:nvSpPr>
        <p:spPr>
          <a:xfrm>
            <a:off x="609599" y="1334704"/>
            <a:ext cx="6467606" cy="4581625"/>
          </a:xfrm>
          <a:prstGeom prst="rect">
            <a:avLst/>
          </a:prstGeom>
        </p:spPr>
        <p:txBody>
          <a:bodyPr lIns="91440" tIns="45720" rIns="91440" bIns="45720" anchor="t"/>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231775"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2pPr>
            <a:lvl3pPr marL="4587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3pPr>
            <a:lvl4pPr marL="6873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4pPr>
            <a:lvl5pPr marL="9159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1333"/>
              </a:spcBef>
              <a:spcAft>
                <a:spcPts val="0"/>
              </a:spcAft>
              <a:buClrTx/>
              <a:buSzTx/>
              <a:buFont typeface="Arial" panose="020B0604020202020204" pitchFamily="34" charset="0"/>
              <a:buNone/>
              <a:tabLst/>
              <a:defRPr/>
            </a:pPr>
            <a:r>
              <a:rPr kumimoji="0" lang="en-US" sz="1800" b="0" i="0" u="none" strike="noStrike" kern="1200" cap="none" spc="0" normalizeH="0" baseline="0" noProof="0" dirty="0" err="1">
                <a:ln>
                  <a:noFill/>
                </a:ln>
                <a:solidFill>
                  <a:srgbClr val="8C8C8C">
                    <a:lumMod val="50000"/>
                  </a:srgbClr>
                </a:solidFill>
                <a:effectLst/>
                <a:uLnTx/>
                <a:uFillTx/>
                <a:latin typeface="Arial" panose="020B0604020202020204"/>
                <a:ea typeface="+mn-ea"/>
                <a:cs typeface="Arial"/>
              </a:rPr>
              <a:t>Eyeconic</a:t>
            </a:r>
            <a:r>
              <a:rPr kumimoji="0" lang="en-US" sz="1800" b="1" i="0" u="none" strike="noStrike" kern="1200" cap="none" spc="0" normalizeH="0" baseline="30000" noProof="0" dirty="0">
                <a:ln>
                  <a:noFill/>
                </a:ln>
                <a:solidFill>
                  <a:srgbClr val="8C8C8C">
                    <a:lumMod val="50000"/>
                  </a:srgbClr>
                </a:solidFill>
                <a:effectLst/>
                <a:uLnTx/>
                <a:uFillTx/>
                <a:latin typeface="Arial" panose="020B0604020202020204"/>
                <a:ea typeface="+mn-ea"/>
                <a:cs typeface="Arial"/>
              </a:rPr>
              <a:t>®</a:t>
            </a: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Arial"/>
              </a:rPr>
              <a:t> is the in-network, online eyewear store for VSP</a:t>
            </a:r>
            <a:r>
              <a:rPr kumimoji="0" lang="en-US" sz="1800" b="0" i="0" u="none" strike="noStrike" kern="1200" cap="none" spc="0" normalizeH="0" baseline="30000" noProof="0" dirty="0">
                <a:ln>
                  <a:noFill/>
                </a:ln>
                <a:solidFill>
                  <a:srgbClr val="8C8C8C">
                    <a:lumMod val="50000"/>
                  </a:srgbClr>
                </a:solidFill>
                <a:effectLst/>
                <a:uLnTx/>
                <a:uFillTx/>
                <a:latin typeface="Arial" panose="020B0604020202020204"/>
                <a:ea typeface="+mn-ea"/>
                <a:cs typeface="Arial"/>
              </a:rPr>
              <a:t>®</a:t>
            </a: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Arial"/>
              </a:rPr>
              <a:t> members.</a:t>
            </a:r>
            <a:r>
              <a:rPr kumimoji="0" lang="en-US" sz="1800" b="0" i="1" u="none" strike="noStrike" kern="1200" cap="none" spc="0" normalizeH="0" baseline="0" noProof="0" dirty="0">
                <a:ln>
                  <a:noFill/>
                </a:ln>
                <a:solidFill>
                  <a:srgbClr val="8C8C8C">
                    <a:lumMod val="50000"/>
                  </a:srgbClr>
                </a:solidFill>
                <a:effectLst/>
                <a:uLnTx/>
                <a:uFillTx/>
                <a:latin typeface="Arial" panose="020B0604020202020204"/>
                <a:ea typeface="+mn-ea"/>
                <a:cs typeface="Arial"/>
              </a:rPr>
              <a:t> You’ll get:</a:t>
            </a:r>
          </a:p>
          <a:p>
            <a:pPr marL="1200150" marR="0" lvl="2"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1800" b="0" i="0" u="none" strike="noStrike" kern="100" cap="none" spc="0" normalizeH="0" baseline="0" noProof="0" dirty="0">
                <a:ln>
                  <a:noFill/>
                </a:ln>
                <a:solidFill>
                  <a:srgbClr val="8C8C8C">
                    <a:lumMod val="50000"/>
                  </a:srgbClr>
                </a:solidFill>
                <a:effectLst/>
                <a:uLnTx/>
                <a:uFillTx/>
                <a:latin typeface="Arial" panose="020B0604020202020204"/>
                <a:ea typeface="Aptos" panose="020B0004020202020204" pitchFamily="34" charset="0"/>
                <a:cs typeface="Arial"/>
              </a:rPr>
              <a:t>More than 60 brands of glasses, contacts, and sunglasses </a:t>
            </a:r>
          </a:p>
          <a:p>
            <a:pPr marL="1200150" marR="0" lvl="2"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1800" b="0" i="0" u="none" strike="noStrike" kern="100" cap="none" spc="0" normalizeH="0" baseline="0" noProof="0" dirty="0">
                <a:ln>
                  <a:noFill/>
                </a:ln>
                <a:solidFill>
                  <a:srgbClr val="8C8C8C">
                    <a:lumMod val="50000"/>
                  </a:srgbClr>
                </a:solidFill>
                <a:effectLst/>
                <a:uLnTx/>
                <a:uFillTx/>
                <a:latin typeface="Arial" panose="020B0604020202020204"/>
                <a:ea typeface="Aptos" panose="020B0004020202020204" pitchFamily="34" charset="0"/>
                <a:cs typeface="Arial"/>
              </a:rPr>
              <a:t>Virtual Try-On</a:t>
            </a:r>
          </a:p>
          <a:p>
            <a:pPr marL="1200150" marR="0" lvl="2"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1800" b="0" i="0" u="none" strike="noStrike" kern="100" cap="none" spc="0" normalizeH="0" baseline="0" noProof="0" dirty="0">
                <a:ln>
                  <a:noFill/>
                </a:ln>
                <a:solidFill>
                  <a:srgbClr val="8C8C8C">
                    <a:lumMod val="50000"/>
                  </a:srgbClr>
                </a:solidFill>
                <a:effectLst/>
                <a:uLnTx/>
                <a:uFillTx/>
                <a:latin typeface="Arial" panose="020B0604020202020204"/>
                <a:ea typeface="Aptos" panose="020B0004020202020204" pitchFamily="34" charset="0"/>
                <a:cs typeface="Arial"/>
              </a:rPr>
              <a:t>Free shipping and returns*</a:t>
            </a:r>
          </a:p>
          <a:p>
            <a:pPr marL="1200150" marR="0" lvl="2"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US" sz="1800" b="0" i="0" u="none" strike="noStrike" kern="100" cap="none" spc="0" normalizeH="0" baseline="0" noProof="0" dirty="0">
                <a:ln>
                  <a:noFill/>
                </a:ln>
                <a:solidFill>
                  <a:srgbClr val="8C8C8C">
                    <a:lumMod val="50000"/>
                  </a:srgbClr>
                </a:solidFill>
                <a:effectLst/>
                <a:uLnTx/>
                <a:uFillTx/>
                <a:latin typeface="Arial" panose="020B0604020202020204"/>
                <a:ea typeface="Aptos" panose="020B0004020202020204" pitchFamily="34" charset="0"/>
                <a:cs typeface="Arial"/>
              </a:rPr>
              <a:t>20% off eyewear just for being a VSP member</a:t>
            </a:r>
          </a:p>
          <a:p>
            <a:pPr marL="1200150" marR="0" lvl="2" indent="-285750" algn="l" defTabSz="914400" rtl="0" eaLnBrk="1" fontAlgn="auto" latinLnBrk="0" hangingPunct="1">
              <a:lnSpc>
                <a:spcPct val="115000"/>
              </a:lnSpc>
              <a:spcBef>
                <a:spcPts val="0"/>
              </a:spcBef>
              <a:spcAft>
                <a:spcPts val="800"/>
              </a:spcAft>
              <a:buClrTx/>
              <a:buSzTx/>
              <a:buFont typeface="Arial" panose="020B0604020202020204" pitchFamily="34" charset="0"/>
              <a:buChar char="•"/>
              <a:tabLst/>
              <a:defRPr/>
            </a:pPr>
            <a:r>
              <a:rPr kumimoji="0" lang="en-US" sz="1800" b="0" i="0" u="none" strike="noStrike" kern="100" cap="none" spc="0" normalizeH="0" baseline="0" noProof="0" dirty="0">
                <a:ln>
                  <a:noFill/>
                </a:ln>
                <a:solidFill>
                  <a:srgbClr val="8C8C8C">
                    <a:lumMod val="50000"/>
                  </a:srgbClr>
                </a:solidFill>
                <a:effectLst/>
                <a:uLnTx/>
                <a:uFillTx/>
                <a:latin typeface="Arial" panose="020B0604020202020204"/>
                <a:ea typeface="Aptos" panose="020B0004020202020204" pitchFamily="34" charset="0"/>
                <a:cs typeface="Arial"/>
              </a:rPr>
              <a:t>Specialty sizes that fit your needs</a:t>
            </a:r>
          </a:p>
          <a:p>
            <a:pPr marL="0" marR="0" lvl="0" indent="0" algn="l" defTabSz="914400"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Arial" panose="020B0604020202020204" pitchFamily="34" charset="0"/>
              </a:rPr>
              <a:t>Find your product, customize your order, and we do the rest. Start saving at </a:t>
            </a:r>
            <a:r>
              <a:rPr kumimoji="0" lang="en-US" sz="1800" b="1" i="0" u="none" strike="noStrike" kern="1200" cap="none" spc="0" normalizeH="0" baseline="0" noProof="0" dirty="0" err="1">
                <a:ln>
                  <a:noFill/>
                </a:ln>
                <a:solidFill>
                  <a:srgbClr val="8C8C8C">
                    <a:lumMod val="50000"/>
                  </a:srgbClr>
                </a:solidFill>
                <a:effectLst/>
                <a:uLnTx/>
                <a:uFillTx/>
                <a:latin typeface="Arial" panose="020B0604020202020204"/>
                <a:ea typeface="+mn-ea"/>
                <a:cs typeface="Arial" panose="020B0604020202020204" pitchFamily="34" charset="0"/>
              </a:rPr>
              <a:t>eyeconic.com</a:t>
            </a:r>
            <a:r>
              <a:rPr kumimoji="0" lang="en-US" sz="1800" b="1" i="0" u="none" strike="noStrike" kern="1200" cap="none" spc="0" normalizeH="0" baseline="0" noProof="0" dirty="0">
                <a:ln>
                  <a:noFill/>
                </a:ln>
                <a:solidFill>
                  <a:srgbClr val="8C8C8C">
                    <a:lumMod val="50000"/>
                  </a:srgbClr>
                </a:solidFill>
                <a:effectLst/>
                <a:uLnTx/>
                <a:uFillTx/>
                <a:latin typeface="Arial" panose="020B0604020202020204"/>
                <a:ea typeface="+mn-ea"/>
                <a:cs typeface="Arial" panose="020B0604020202020204" pitchFamily="34" charset="0"/>
              </a:rPr>
              <a:t> </a:t>
            </a: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Arial" panose="020B0604020202020204" pitchFamily="34" charset="0"/>
              </a:rPr>
              <a:t>today.</a:t>
            </a:r>
          </a:p>
          <a:p>
            <a:pPr marL="0" marR="0" lvl="0" indent="0" algn="l" defTabSz="914400" rtl="0" eaLnBrk="1" fontAlgn="auto" latinLnBrk="0" hangingPunct="1">
              <a:lnSpc>
                <a:spcPct val="100000"/>
              </a:lnSpc>
              <a:spcBef>
                <a:spcPts val="0"/>
              </a:spcBef>
              <a:spcAft>
                <a:spcPts val="80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Arial" panose="020B0604020202020204" pitchFamily="34" charset="0"/>
            </a:endParaRPr>
          </a:p>
        </p:txBody>
      </p:sp>
      <p:pic>
        <p:nvPicPr>
          <p:cNvPr id="7" name="Picture 6" descr="photopraph of open laptop computer">
            <a:extLst>
              <a:ext uri="{FF2B5EF4-FFF2-40B4-BE49-F238E27FC236}">
                <a16:creationId xmlns:a16="http://schemas.microsoft.com/office/drawing/2014/main" id="{5510ECC5-AE10-4089-8DA0-613A7DAFD92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6540" r="6383"/>
          <a:stretch/>
        </p:blipFill>
        <p:spPr>
          <a:xfrm>
            <a:off x="6909867" y="1184433"/>
            <a:ext cx="4878388" cy="3207708"/>
          </a:xfrm>
          <a:prstGeom prst="rect">
            <a:avLst/>
          </a:prstGeom>
        </p:spPr>
      </p:pic>
      <p:pic>
        <p:nvPicPr>
          <p:cNvPr id="8" name="Picture 7" descr="photograph of eyeconic home page">
            <a:extLst>
              <a:ext uri="{FF2B5EF4-FFF2-40B4-BE49-F238E27FC236}">
                <a16:creationId xmlns:a16="http://schemas.microsoft.com/office/drawing/2014/main" id="{9F9DA349-642D-4EDD-BD10-48FD037821DC}"/>
              </a:ext>
            </a:extLst>
          </p:cNvPr>
          <p:cNvPicPr>
            <a:picLocks noChangeAspect="1"/>
          </p:cNvPicPr>
          <p:nvPr/>
        </p:nvPicPr>
        <p:blipFill rotWithShape="1">
          <a:blip r:embed="rId4"/>
          <a:srcRect l="-286" t="-307" r="286" b="15382"/>
          <a:stretch/>
        </p:blipFill>
        <p:spPr>
          <a:xfrm>
            <a:off x="7601613" y="1654733"/>
            <a:ext cx="3475016" cy="2201832"/>
          </a:xfrm>
          <a:prstGeom prst="rect">
            <a:avLst/>
          </a:prstGeom>
        </p:spPr>
      </p:pic>
      <p:pic>
        <p:nvPicPr>
          <p:cNvPr id="10" name="Picture 9" descr="eyeconic a vsp vision company logo">
            <a:extLst>
              <a:ext uri="{FF2B5EF4-FFF2-40B4-BE49-F238E27FC236}">
                <a16:creationId xmlns:a16="http://schemas.microsoft.com/office/drawing/2014/main" id="{C68CF291-F62D-42AD-A676-21D14854B54F}"/>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8366141" y="4496008"/>
            <a:ext cx="2206816" cy="1241339"/>
          </a:xfrm>
          <a:prstGeom prst="rect">
            <a:avLst/>
          </a:prstGeom>
        </p:spPr>
      </p:pic>
      <p:sp>
        <p:nvSpPr>
          <p:cNvPr id="3" name="TextBox 2">
            <a:extLst>
              <a:ext uri="{FF2B5EF4-FFF2-40B4-BE49-F238E27FC236}">
                <a16:creationId xmlns:a16="http://schemas.microsoft.com/office/drawing/2014/main" id="{B2CBC446-8DC2-69D5-6413-060973F4CCED}"/>
              </a:ext>
            </a:extLst>
          </p:cNvPr>
          <p:cNvSpPr txBox="1"/>
          <p:nvPr/>
        </p:nvSpPr>
        <p:spPr>
          <a:xfrm>
            <a:off x="609598" y="5807639"/>
            <a:ext cx="6093912" cy="2308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900" b="0" i="0" u="none" strike="noStrike" kern="1200" cap="none" spc="0" normalizeH="0" baseline="0" noProof="0" dirty="0">
                <a:ln>
                  <a:noFill/>
                </a:ln>
                <a:solidFill>
                  <a:srgbClr val="8C8C8C"/>
                </a:solidFill>
                <a:effectLst/>
                <a:uLnTx/>
                <a:uFillTx/>
                <a:latin typeface="Arial" panose="020B0604020202020204"/>
                <a:ea typeface="Aptos" panose="020B0004020202020204" pitchFamily="34" charset="0"/>
                <a:cs typeface="Arial" panose="020B0604020202020204" pitchFamily="34" charset="0"/>
              </a:rPr>
              <a:t>*Terms and conditions apply. Visit </a:t>
            </a:r>
            <a:r>
              <a:rPr kumimoji="0" lang="en-US" sz="900" b="0" i="0" u="none" strike="noStrike" kern="1200" cap="none" spc="0" normalizeH="0" baseline="0" noProof="0" dirty="0" err="1">
                <a:ln>
                  <a:noFill/>
                </a:ln>
                <a:solidFill>
                  <a:srgbClr val="8C8C8C"/>
                </a:solidFill>
                <a:effectLst/>
                <a:uLnTx/>
                <a:uFillTx/>
                <a:latin typeface="Arial" panose="020B0604020202020204"/>
                <a:ea typeface="Aptos" panose="020B0004020202020204" pitchFamily="34" charset="0"/>
                <a:cs typeface="Arial" panose="020B0604020202020204" pitchFamily="34" charset="0"/>
              </a:rPr>
              <a:t>eyeconic.com</a:t>
            </a:r>
            <a:r>
              <a:rPr kumimoji="0" lang="en-US" sz="900" b="0" i="0" u="none" strike="noStrike" kern="1200" cap="none" spc="0" normalizeH="0" baseline="0" noProof="0" dirty="0">
                <a:ln>
                  <a:noFill/>
                </a:ln>
                <a:solidFill>
                  <a:srgbClr val="8C8C8C"/>
                </a:solidFill>
                <a:effectLst/>
                <a:uLnTx/>
                <a:uFillTx/>
                <a:latin typeface="Arial" panose="020B0604020202020204"/>
                <a:ea typeface="Aptos" panose="020B0004020202020204" pitchFamily="34" charset="0"/>
                <a:cs typeface="Arial" panose="020B0604020202020204" pitchFamily="34" charset="0"/>
              </a:rPr>
              <a:t>/</a:t>
            </a:r>
            <a:r>
              <a:rPr kumimoji="0" lang="en-US" sz="900" b="0" i="0" u="none" strike="noStrike" kern="1200" cap="none" spc="0" normalizeH="0" baseline="0" noProof="0" dirty="0" err="1">
                <a:ln>
                  <a:noFill/>
                </a:ln>
                <a:solidFill>
                  <a:srgbClr val="8C8C8C"/>
                </a:solidFill>
                <a:effectLst/>
                <a:uLnTx/>
                <a:uFillTx/>
                <a:latin typeface="Arial" panose="020B0604020202020204"/>
                <a:ea typeface="Aptos" panose="020B0004020202020204" pitchFamily="34" charset="0"/>
                <a:cs typeface="Arial" panose="020B0604020202020204" pitchFamily="34" charset="0"/>
              </a:rPr>
              <a:t>faqs</a:t>
            </a:r>
            <a:r>
              <a:rPr kumimoji="0" lang="en-US" sz="900" b="0" i="0" u="none" strike="noStrike" kern="1200" cap="none" spc="0" normalizeH="0" baseline="0" noProof="0" dirty="0">
                <a:ln>
                  <a:noFill/>
                </a:ln>
                <a:solidFill>
                  <a:srgbClr val="8C8C8C"/>
                </a:solidFill>
                <a:effectLst/>
                <a:uLnTx/>
                <a:uFillTx/>
                <a:latin typeface="Arial" panose="020B0604020202020204"/>
                <a:ea typeface="Aptos" panose="020B0004020202020204" pitchFamily="34" charset="0"/>
                <a:cs typeface="Arial" panose="020B0604020202020204" pitchFamily="34" charset="0"/>
              </a:rPr>
              <a:t> for more details</a:t>
            </a:r>
            <a:endParaRPr kumimoji="0" lang="en-US" sz="900" b="0" i="0" u="none" strike="noStrike" kern="1200" cap="none" spc="0" normalizeH="0" baseline="0" noProof="0" dirty="0">
              <a:ln>
                <a:noFill/>
              </a:ln>
              <a:solidFill>
                <a:srgbClr val="8C8C8C"/>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24815681"/>
      </p:ext>
    </p:extLst>
  </p:cSld>
  <p:clrMapOvr>
    <a:masterClrMapping/>
  </p:clrMapOvr>
  <p:transition spd="med" advClick="0" advTm="26900">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B954D-4B7F-B389-F656-49A560DC1D5E}"/>
              </a:ext>
            </a:extLst>
          </p:cNvPr>
          <p:cNvSpPr>
            <a:spLocks noGrp="1"/>
          </p:cNvSpPr>
          <p:nvPr>
            <p:ph type="title"/>
          </p:nvPr>
        </p:nvSpPr>
        <p:spPr/>
        <p:txBody>
          <a:bodyPr/>
          <a:lstStyle/>
          <a:p>
            <a:r>
              <a:rPr lang="en-US" dirty="0">
                <a:solidFill>
                  <a:schemeClr val="bg2">
                    <a:lumMod val="50000"/>
                  </a:schemeClr>
                </a:solidFill>
              </a:rPr>
              <a:t>The Right Doctor for You</a:t>
            </a:r>
          </a:p>
        </p:txBody>
      </p:sp>
      <p:sp>
        <p:nvSpPr>
          <p:cNvPr id="5" name="TextBox 4">
            <a:extLst>
              <a:ext uri="{FF2B5EF4-FFF2-40B4-BE49-F238E27FC236}">
                <a16:creationId xmlns:a16="http://schemas.microsoft.com/office/drawing/2014/main" id="{37A9243E-1119-6ABB-29EB-1063161A8289}"/>
              </a:ext>
            </a:extLst>
          </p:cNvPr>
          <p:cNvSpPr txBox="1"/>
          <p:nvPr/>
        </p:nvSpPr>
        <p:spPr>
          <a:xfrm>
            <a:off x="609601" y="1227162"/>
            <a:ext cx="10522856" cy="502766"/>
          </a:xfrm>
          <a:prstGeom prst="rect">
            <a:avLst/>
          </a:prstGeom>
          <a:noFill/>
        </p:spPr>
        <p:txBody>
          <a:bodyPr wrap="square"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A60FF"/>
                </a:solidFill>
                <a:effectLst/>
                <a:uLnTx/>
                <a:uFillTx/>
                <a:latin typeface="Arial" panose="020B0604020202020204"/>
                <a:ea typeface="+mn-ea"/>
                <a:cs typeface="+mn-cs"/>
              </a:rPr>
              <a:t>Using the Find a Doctor tool on </a:t>
            </a:r>
            <a:r>
              <a:rPr kumimoji="0" lang="en-US" sz="2667" b="1" i="0" u="none" strike="noStrike" kern="1200" cap="none" spc="0" normalizeH="0" baseline="0" noProof="0" dirty="0" err="1">
                <a:ln>
                  <a:noFill/>
                </a:ln>
                <a:solidFill>
                  <a:srgbClr val="3A60FF"/>
                </a:solidFill>
                <a:effectLst/>
                <a:uLnTx/>
                <a:uFillTx/>
                <a:latin typeface="Arial" panose="020B0604020202020204"/>
                <a:ea typeface="+mn-ea"/>
                <a:cs typeface="+mn-cs"/>
              </a:rPr>
              <a:t>vsp.com</a:t>
            </a:r>
            <a:r>
              <a:rPr kumimoji="0" lang="en-US" sz="2667" b="1" i="0" u="none" strike="noStrike" kern="1200" cap="none" spc="0" normalizeH="0" baseline="0" noProof="0" dirty="0">
                <a:ln>
                  <a:noFill/>
                </a:ln>
                <a:solidFill>
                  <a:srgbClr val="3A60FF"/>
                </a:solidFill>
                <a:effectLst/>
                <a:uLnTx/>
                <a:uFillTx/>
                <a:latin typeface="Arial" panose="020B0604020202020204"/>
                <a:ea typeface="+mn-ea"/>
                <a:cs typeface="+mn-cs"/>
              </a:rPr>
              <a:t> </a:t>
            </a:r>
            <a:r>
              <a:rPr kumimoji="0" lang="en-US" sz="2667" b="0" i="0" u="none" strike="noStrike" kern="1200" cap="none" spc="0" normalizeH="0" baseline="0" noProof="0" dirty="0">
                <a:ln>
                  <a:noFill/>
                </a:ln>
                <a:solidFill>
                  <a:srgbClr val="3A60FF"/>
                </a:solidFill>
                <a:effectLst/>
                <a:uLnTx/>
                <a:uFillTx/>
                <a:latin typeface="Arial" panose="020B0604020202020204"/>
                <a:ea typeface="+mn-ea"/>
                <a:cs typeface="+mn-cs"/>
              </a:rPr>
              <a:t>is easy</a:t>
            </a:r>
          </a:p>
        </p:txBody>
      </p:sp>
      <p:sp>
        <p:nvSpPr>
          <p:cNvPr id="3" name="TextBox 2">
            <a:extLst>
              <a:ext uri="{FF2B5EF4-FFF2-40B4-BE49-F238E27FC236}">
                <a16:creationId xmlns:a16="http://schemas.microsoft.com/office/drawing/2014/main" id="{841CB671-A35A-40CA-1FD0-21B72738277B}"/>
              </a:ext>
            </a:extLst>
          </p:cNvPr>
          <p:cNvSpPr txBox="1"/>
          <p:nvPr/>
        </p:nvSpPr>
        <p:spPr>
          <a:xfrm>
            <a:off x="683668" y="1882685"/>
            <a:ext cx="7328033" cy="1074405"/>
          </a:xfrm>
          <a:prstGeom prst="rect">
            <a:avLst/>
          </a:prstGeom>
          <a:noFill/>
        </p:spPr>
        <p:txBody>
          <a:bodyPr wrap="square" lIns="12192" tIns="0" rIns="0" bIns="0" rtlCol="0">
            <a:noAutofit/>
          </a:bodyPr>
          <a:lstStyle/>
          <a:p>
            <a:pPr marL="0" marR="0" lvl="3" indent="0" algn="l"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Visit </a:t>
            </a:r>
            <a:r>
              <a:rPr kumimoji="0" lang="en-US" sz="1800" b="1" i="0" u="none" strike="noStrike" kern="1200" cap="none" spc="0" normalizeH="0" baseline="0" noProof="0" dirty="0" err="1">
                <a:ln>
                  <a:noFill/>
                </a:ln>
                <a:solidFill>
                  <a:srgbClr val="8C8C8C">
                    <a:lumMod val="50000"/>
                  </a:srgbClr>
                </a:solidFill>
                <a:effectLst/>
                <a:uLnTx/>
                <a:uFillTx/>
                <a:latin typeface="Arial" panose="020B0604020202020204"/>
                <a:ea typeface="+mn-ea"/>
                <a:cs typeface="+mn-cs"/>
              </a:rPr>
              <a:t>vsp.com</a:t>
            </a:r>
            <a:r>
              <a:rPr kumimoji="0" lang="en-US" sz="1800" b="1"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/eye-doctor </a:t>
            </a: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(or navigate from </a:t>
            </a:r>
            <a:r>
              <a:rPr kumimoji="0" lang="en-US" sz="1800" b="1" i="0" u="none" strike="noStrike" kern="1200" cap="none" spc="0" normalizeH="0" baseline="0" noProof="0" dirty="0" err="1">
                <a:ln>
                  <a:noFill/>
                </a:ln>
                <a:solidFill>
                  <a:srgbClr val="8C8C8C">
                    <a:lumMod val="50000"/>
                  </a:srgbClr>
                </a:solidFill>
                <a:effectLst/>
                <a:uLnTx/>
                <a:uFillTx/>
                <a:latin typeface="Arial" panose="020B0604020202020204"/>
                <a:ea typeface="+mn-ea"/>
                <a:cs typeface="+mn-cs"/>
              </a:rPr>
              <a:t>vsp.com</a:t>
            </a: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 home page)</a:t>
            </a:r>
            <a:b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br>
            <a:endPar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endParaRPr>
          </a:p>
          <a:p>
            <a:pPr marL="0" marR="0" lvl="3" indent="0" algn="l" defTabSz="91419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Enter the preferences that are meaningful to you like:</a:t>
            </a:r>
          </a:p>
        </p:txBody>
      </p:sp>
      <p:sp>
        <p:nvSpPr>
          <p:cNvPr id="18" name="TextBox 17">
            <a:extLst>
              <a:ext uri="{FF2B5EF4-FFF2-40B4-BE49-F238E27FC236}">
                <a16:creationId xmlns:a16="http://schemas.microsoft.com/office/drawing/2014/main" id="{F9417628-5243-4CEC-DF80-1D6409AF78A3}"/>
              </a:ext>
            </a:extLst>
          </p:cNvPr>
          <p:cNvSpPr txBox="1"/>
          <p:nvPr/>
        </p:nvSpPr>
        <p:spPr>
          <a:xfrm>
            <a:off x="606710" y="3366757"/>
            <a:ext cx="2662989" cy="2264081"/>
          </a:xfrm>
          <a:prstGeom prst="rect">
            <a:avLst/>
          </a:prstGeom>
          <a:noFill/>
        </p:spPr>
        <p:txBody>
          <a:bodyPr wrap="square">
            <a:spAutoFit/>
          </a:bodyPr>
          <a:lstStyle/>
          <a:p>
            <a:pPr marL="243834" marR="0" lvl="4" indent="-243834" algn="l" defTabSz="914194" rtl="0" eaLnBrk="1" fontAlgn="auto" latinLnBrk="0" hangingPunct="1">
              <a:lnSpc>
                <a:spcPct val="114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Location</a:t>
            </a:r>
          </a:p>
          <a:p>
            <a:pPr marL="243834" marR="0" lvl="4" indent="-243834" algn="l" defTabSz="914194" rtl="0" eaLnBrk="1" fontAlgn="auto" latinLnBrk="0" hangingPunct="1">
              <a:lnSpc>
                <a:spcPct val="114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Gender</a:t>
            </a:r>
          </a:p>
          <a:p>
            <a:pPr marL="243834" marR="0" lvl="4" indent="-243834" algn="l" defTabSz="914194" rtl="0" eaLnBrk="1" fontAlgn="auto" latinLnBrk="0" hangingPunct="1">
              <a:lnSpc>
                <a:spcPct val="114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Language</a:t>
            </a:r>
          </a:p>
          <a:p>
            <a:pPr marL="243834" marR="0" lvl="4" indent="-243834" algn="l" defTabSz="914194" rtl="0" eaLnBrk="1" fontAlgn="auto" latinLnBrk="0" hangingPunct="1">
              <a:lnSpc>
                <a:spcPct val="114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Frame brands</a:t>
            </a:r>
          </a:p>
          <a:p>
            <a:pPr marL="243834" marR="0" lvl="4" indent="-243834" algn="l" defTabSz="914194" rtl="0" eaLnBrk="1" fontAlgn="auto" latinLnBrk="0" hangingPunct="1">
              <a:lnSpc>
                <a:spcPct val="114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Specialty</a:t>
            </a:r>
          </a:p>
          <a:p>
            <a:pPr marL="243834" marR="0" lvl="4" indent="-243834" algn="l" defTabSz="914194" rtl="0" eaLnBrk="1" fontAlgn="auto" latinLnBrk="0" hangingPunct="1">
              <a:lnSpc>
                <a:spcPct val="114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Services</a:t>
            </a:r>
          </a:p>
          <a:p>
            <a:pPr marL="243834" marR="0" lvl="4"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8C8C8C">
                    <a:lumMod val="50000"/>
                  </a:srgbClr>
                </a:solidFill>
                <a:effectLst/>
                <a:uLnTx/>
                <a:uFillTx/>
                <a:latin typeface="Arial" panose="020B0604020202020204"/>
                <a:ea typeface="+mn-ea"/>
                <a:cs typeface="+mn-cs"/>
              </a:rPr>
              <a:t>Hours &amp; Scheduling</a:t>
            </a:r>
          </a:p>
        </p:txBody>
      </p:sp>
      <p:pic>
        <p:nvPicPr>
          <p:cNvPr id="20" name="Picture 19" descr="photograph of vsp.com find an eye doctor page">
            <a:extLst>
              <a:ext uri="{FF2B5EF4-FFF2-40B4-BE49-F238E27FC236}">
                <a16:creationId xmlns:a16="http://schemas.microsoft.com/office/drawing/2014/main" id="{E94C5DD7-DB0A-EE0A-D906-FDC13B70905F}"/>
              </a:ext>
            </a:extLst>
          </p:cNvPr>
          <p:cNvPicPr>
            <a:picLocks noChangeAspect="1"/>
          </p:cNvPicPr>
          <p:nvPr/>
        </p:nvPicPr>
        <p:blipFill>
          <a:blip r:embed="rId3">
            <a:extLst>
              <a:ext uri="{28A0092B-C50C-407E-A947-70E740481C1C}">
                <a14:useLocalDpi xmlns:a14="http://schemas.microsoft.com/office/drawing/2010/main" val="0"/>
              </a:ext>
            </a:extLst>
          </a:blip>
          <a:srcRect l="956" t="15990" r="956" b="2671"/>
          <a:stretch>
            <a:fillRect/>
          </a:stretch>
        </p:blipFill>
        <p:spPr>
          <a:xfrm>
            <a:off x="3799430" y="2993583"/>
            <a:ext cx="7838891" cy="3334646"/>
          </a:xfrm>
          <a:prstGeom prst="rect">
            <a:avLst/>
          </a:prstGeom>
        </p:spPr>
      </p:pic>
    </p:spTree>
    <p:extLst>
      <p:ext uri="{BB962C8B-B14F-4D97-AF65-F5344CB8AC3E}">
        <p14:creationId xmlns:p14="http://schemas.microsoft.com/office/powerpoint/2010/main" val="161603290"/>
      </p:ext>
    </p:extLst>
  </p:cSld>
  <p:clrMapOvr>
    <a:masterClrMapping/>
  </p:clrMapOvr>
  <p:transition spd="med" advClick="0" advTm="20200">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A photograph of a smiling person wearing eye glasses">
            <a:extLst>
              <a:ext uri="{FF2B5EF4-FFF2-40B4-BE49-F238E27FC236}">
                <a16:creationId xmlns:a16="http://schemas.microsoft.com/office/drawing/2014/main" id="{219F0F50-CC67-2276-5646-B65DD9EFB8B8}"/>
              </a:ext>
            </a:extLst>
          </p:cNvPr>
          <p:cNvPicPr>
            <a:picLocks noGrp="1" noChangeAspect="1"/>
          </p:cNvPicPr>
          <p:nvPr>
            <p:ph type="pic" sz="quarter" idx="18"/>
          </p:nvPr>
        </p:nvPicPr>
        <p:blipFill>
          <a:blip r:embed="rId3">
            <a:extLst>
              <a:ext uri="{28A0092B-C50C-407E-A947-70E740481C1C}">
                <a14:useLocalDpi xmlns:a14="http://schemas.microsoft.com/office/drawing/2010/main"/>
              </a:ext>
            </a:extLst>
          </a:blip>
          <a:srcRect l="21698" r="21698"/>
          <a:stretch/>
        </p:blipFill>
        <p:spPr/>
      </p:pic>
      <p:sp>
        <p:nvSpPr>
          <p:cNvPr id="5" name="Title 4">
            <a:extLst>
              <a:ext uri="{FF2B5EF4-FFF2-40B4-BE49-F238E27FC236}">
                <a16:creationId xmlns:a16="http://schemas.microsoft.com/office/drawing/2014/main" id="{34A311C5-078C-4DA3-92D2-B5955A9F6F25}"/>
              </a:ext>
            </a:extLst>
          </p:cNvPr>
          <p:cNvSpPr>
            <a:spLocks noGrp="1"/>
          </p:cNvSpPr>
          <p:nvPr>
            <p:ph type="title"/>
          </p:nvPr>
        </p:nvSpPr>
        <p:spPr>
          <a:xfrm>
            <a:off x="470674" y="366423"/>
            <a:ext cx="5905743" cy="584775"/>
          </a:xfrm>
        </p:spPr>
        <p:txBody>
          <a:bodyPr/>
          <a:lstStyle/>
          <a:p>
            <a:r>
              <a:rPr lang="en-US" dirty="0">
                <a:solidFill>
                  <a:schemeClr val="bg2">
                    <a:lumMod val="50000"/>
                  </a:schemeClr>
                </a:solidFill>
              </a:rPr>
              <a:t>Using Your Benefit is Easy</a:t>
            </a:r>
            <a:endParaRPr lang="en-PH" dirty="0">
              <a:solidFill>
                <a:schemeClr val="bg2">
                  <a:lumMod val="50000"/>
                </a:schemeClr>
              </a:solidFill>
            </a:endParaRPr>
          </a:p>
        </p:txBody>
      </p:sp>
      <p:sp>
        <p:nvSpPr>
          <p:cNvPr id="9" name="Text Placeholder 8">
            <a:extLst>
              <a:ext uri="{FF2B5EF4-FFF2-40B4-BE49-F238E27FC236}">
                <a16:creationId xmlns:a16="http://schemas.microsoft.com/office/drawing/2014/main" id="{8E54CAF8-2312-8839-0300-A2CA7732A53A}"/>
              </a:ext>
            </a:extLst>
          </p:cNvPr>
          <p:cNvSpPr>
            <a:spLocks noGrp="1"/>
          </p:cNvSpPr>
          <p:nvPr>
            <p:ph type="body" sz="quarter" idx="12"/>
          </p:nvPr>
        </p:nvSpPr>
        <p:spPr>
          <a:xfrm>
            <a:off x="470675" y="1217636"/>
            <a:ext cx="4993148" cy="4698253"/>
          </a:xfrm>
        </p:spPr>
        <p:txBody>
          <a:bodyPr>
            <a:noAutofit/>
          </a:bodyPr>
          <a:lstStyle/>
          <a:p>
            <a:pPr algn="l">
              <a:spcAft>
                <a:spcPts val="800"/>
              </a:spcAft>
            </a:pPr>
            <a:r>
              <a:rPr lang="en-US" sz="2650" dirty="0">
                <a:solidFill>
                  <a:schemeClr val="accent1"/>
                </a:solidFill>
                <a:latin typeface="Arial"/>
                <a:ea typeface="ＭＳ Ｐゴシック"/>
                <a:cs typeface="Arial"/>
              </a:rPr>
              <a:t>Once you’ve enrolled…</a:t>
            </a:r>
            <a:endParaRPr lang="en-US" sz="2650" b="1" dirty="0">
              <a:solidFill>
                <a:schemeClr val="accent1"/>
              </a:solidFill>
              <a:latin typeface="Arial"/>
              <a:ea typeface="ＭＳ Ｐゴシック"/>
              <a:cs typeface="Arial"/>
            </a:endParaRPr>
          </a:p>
          <a:p>
            <a:pPr marL="456565" indent="-456565" algn="l">
              <a:spcAft>
                <a:spcPts val="800"/>
              </a:spcAft>
              <a:buAutoNum type="arabicPeriod"/>
              <a:defRPr/>
            </a:pPr>
            <a:r>
              <a:rPr lang="en-US" sz="1800">
                <a:solidFill>
                  <a:schemeClr val="bg2">
                    <a:lumMod val="50000"/>
                  </a:schemeClr>
                </a:solidFill>
                <a:latin typeface="Arial" charset="0"/>
                <a:ea typeface="ＭＳ Ｐゴシック" charset="0"/>
                <a:cs typeface="ＭＳ Ｐゴシック" charset="0"/>
              </a:rPr>
              <a:t>Create an account at </a:t>
            </a:r>
            <a:r>
              <a:rPr lang="en-US" sz="1800" b="1">
                <a:solidFill>
                  <a:schemeClr val="bg2">
                    <a:lumMod val="50000"/>
                  </a:schemeClr>
                </a:solidFill>
                <a:latin typeface="Arial" charset="0"/>
                <a:ea typeface="ＭＳ Ｐゴシック" charset="0"/>
                <a:cs typeface="ＭＳ Ｐゴシック" charset="0"/>
              </a:rPr>
              <a:t>vsp.com </a:t>
            </a:r>
            <a:r>
              <a:rPr lang="en-US" sz="1800">
                <a:solidFill>
                  <a:schemeClr val="bg2">
                    <a:lumMod val="50000"/>
                  </a:schemeClr>
                </a:solidFill>
                <a:latin typeface="Arial" charset="0"/>
                <a:ea typeface="ＭＳ Ｐゴシック" charset="0"/>
                <a:cs typeface="ＭＳ Ｐゴシック" charset="0"/>
              </a:rPr>
              <a:t>and review your personalized benefit information.</a:t>
            </a:r>
          </a:p>
          <a:p>
            <a:pPr marL="765175" lvl="1" indent="-456565">
              <a:spcAft>
                <a:spcPts val="800"/>
              </a:spcAft>
              <a:buChar char="•"/>
              <a:defRPr/>
            </a:pPr>
            <a:r>
              <a:rPr lang="en-US" sz="1600">
                <a:solidFill>
                  <a:schemeClr val="bg2">
                    <a:lumMod val="50000"/>
                  </a:schemeClr>
                </a:solidFill>
                <a:latin typeface="Arial"/>
                <a:ea typeface="ＭＳ Ｐゴシック"/>
                <a:cs typeface="Arial"/>
              </a:rPr>
              <a:t>Access your personal benefit information</a:t>
            </a:r>
          </a:p>
          <a:p>
            <a:pPr marL="765175" lvl="1" indent="-456565">
              <a:spcAft>
                <a:spcPts val="800"/>
              </a:spcAft>
              <a:buChar char="•"/>
              <a:defRPr/>
            </a:pPr>
            <a:r>
              <a:rPr lang="en-US" sz="1600">
                <a:solidFill>
                  <a:schemeClr val="bg2">
                    <a:lumMod val="50000"/>
                  </a:schemeClr>
                </a:solidFill>
                <a:latin typeface="Arial"/>
                <a:ea typeface="ＭＳ Ｐゴシック"/>
                <a:cs typeface="Arial"/>
              </a:rPr>
              <a:t>View and save your member ID card</a:t>
            </a:r>
          </a:p>
          <a:p>
            <a:pPr marL="765175" lvl="1" indent="-456565">
              <a:spcAft>
                <a:spcPts val="800"/>
              </a:spcAft>
              <a:buChar char="•"/>
              <a:defRPr/>
            </a:pPr>
            <a:r>
              <a:rPr lang="en-US" sz="1600">
                <a:solidFill>
                  <a:schemeClr val="bg2">
                    <a:lumMod val="50000"/>
                  </a:schemeClr>
                </a:solidFill>
                <a:latin typeface="Arial"/>
                <a:ea typeface="ＭＳ Ｐゴシック"/>
                <a:cs typeface="Arial"/>
              </a:rPr>
              <a:t>Find an in-network doctor</a:t>
            </a:r>
            <a:endParaRPr lang="en-US" sz="1600" dirty="0">
              <a:solidFill>
                <a:schemeClr val="bg2">
                  <a:lumMod val="50000"/>
                </a:schemeClr>
              </a:solidFill>
              <a:latin typeface="Arial"/>
              <a:ea typeface="ＭＳ Ｐゴシック"/>
              <a:cs typeface="Arial"/>
            </a:endParaRPr>
          </a:p>
          <a:p>
            <a:pPr marL="456565" indent="-456565" algn="l">
              <a:spcAft>
                <a:spcPts val="800"/>
              </a:spcAft>
              <a:buAutoNum type="arabicPeriod"/>
              <a:defRPr/>
            </a:pPr>
            <a:endParaRPr lang="en-US" sz="1800">
              <a:solidFill>
                <a:schemeClr val="bg2">
                  <a:lumMod val="50000"/>
                </a:schemeClr>
              </a:solidFill>
              <a:latin typeface="Arial"/>
              <a:ea typeface="ＭＳ Ｐゴシック"/>
              <a:cs typeface="Arial"/>
            </a:endParaRPr>
          </a:p>
          <a:p>
            <a:pPr marL="456565" indent="-456565" algn="l">
              <a:spcAft>
                <a:spcPts val="800"/>
              </a:spcAft>
              <a:buAutoNum type="arabicPeriod"/>
              <a:defRPr/>
            </a:pPr>
            <a:r>
              <a:rPr lang="en-US" altLang="ja-JP" sz="1800">
                <a:solidFill>
                  <a:schemeClr val="bg2">
                    <a:lumMod val="50000"/>
                  </a:schemeClr>
                </a:solidFill>
                <a:latin typeface="Arial"/>
                <a:ea typeface="ＭＳ Ｐゴシック"/>
                <a:cs typeface="Arial"/>
              </a:rPr>
              <a:t>Find a VSP in-network doctor by visiting your member account, going to </a:t>
            </a:r>
            <a:r>
              <a:rPr lang="en-US" altLang="ja-JP" sz="1800" b="1">
                <a:solidFill>
                  <a:schemeClr val="bg2">
                    <a:lumMod val="50000"/>
                  </a:schemeClr>
                </a:solidFill>
                <a:latin typeface="Arial"/>
                <a:ea typeface="ＭＳ Ｐゴシック"/>
                <a:cs typeface="Arial"/>
              </a:rPr>
              <a:t>vsp.com </a:t>
            </a:r>
            <a:r>
              <a:rPr lang="en-US" altLang="ja-JP" sz="1800">
                <a:solidFill>
                  <a:schemeClr val="bg2">
                    <a:lumMod val="50000"/>
                  </a:schemeClr>
                </a:solidFill>
                <a:latin typeface="Arial"/>
                <a:ea typeface="ＭＳ Ｐゴシック"/>
                <a:cs typeface="Arial"/>
              </a:rPr>
              <a:t>or calling </a:t>
            </a:r>
            <a:r>
              <a:rPr lang="en-US" altLang="ja-JP" sz="1800" b="1">
                <a:solidFill>
                  <a:schemeClr val="bg2">
                    <a:lumMod val="50000"/>
                  </a:schemeClr>
                </a:solidFill>
                <a:latin typeface="Arial"/>
                <a:ea typeface="ＭＳ Ｐゴシック"/>
                <a:cs typeface="Arial"/>
              </a:rPr>
              <a:t>800.877.7195 (TTY: 711).</a:t>
            </a:r>
            <a:endParaRPr lang="en-US" altLang="ja-JP" sz="1800" b="1">
              <a:solidFill>
                <a:schemeClr val="bg2">
                  <a:lumMod val="50000"/>
                </a:schemeClr>
              </a:solidFill>
              <a:latin typeface="Arial" charset="0"/>
              <a:ea typeface="ＭＳ Ｐゴシック" charset="0"/>
              <a:cs typeface="Arial" charset="0"/>
            </a:endParaRPr>
          </a:p>
          <a:p>
            <a:pPr marL="456565" indent="-456565" algn="l">
              <a:spcAft>
                <a:spcPts val="800"/>
              </a:spcAft>
              <a:buAutoNum type="arabicPeriod"/>
              <a:defRPr/>
            </a:pPr>
            <a:endParaRPr lang="en-US" altLang="ja-JP" sz="1800" b="1">
              <a:solidFill>
                <a:schemeClr val="bg2">
                  <a:lumMod val="50000"/>
                </a:schemeClr>
              </a:solidFill>
              <a:latin typeface="Arial"/>
              <a:ea typeface="ＭＳ Ｐゴシック"/>
              <a:cs typeface="Arial"/>
            </a:endParaRPr>
          </a:p>
          <a:p>
            <a:pPr marL="456565" indent="-456565" algn="l">
              <a:spcAft>
                <a:spcPts val="800"/>
              </a:spcAft>
              <a:buAutoNum type="arabicPeriod"/>
              <a:defRPr/>
            </a:pPr>
            <a:r>
              <a:rPr lang="en-US" altLang="ja-JP" sz="1800" dirty="0">
                <a:solidFill>
                  <a:schemeClr val="bg2">
                    <a:lumMod val="50000"/>
                  </a:schemeClr>
                </a:solidFill>
                <a:latin typeface="Arial"/>
                <a:ea typeface="ＭＳ Ｐゴシック"/>
                <a:cs typeface="Arial"/>
              </a:rPr>
              <a:t>Simply tell your eye doctor’s office that you have VSP–and we’ll take care of the rest!</a:t>
            </a:r>
          </a:p>
        </p:txBody>
      </p:sp>
    </p:spTree>
    <p:extLst>
      <p:ext uri="{BB962C8B-B14F-4D97-AF65-F5344CB8AC3E}">
        <p14:creationId xmlns:p14="http://schemas.microsoft.com/office/powerpoint/2010/main" val="1836147094"/>
      </p:ext>
    </p:extLst>
  </p:cSld>
  <p:clrMapOvr>
    <a:masterClrMapping/>
  </p:clrMapOvr>
  <p:transition spd="med" advClick="0" advTm="28000">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Photograph of an eye examination in a clinical setting, showing a patient seated at an eye testing machine while a healthcare professional operates the device. ">
            <a:extLst>
              <a:ext uri="{FF2B5EF4-FFF2-40B4-BE49-F238E27FC236}">
                <a16:creationId xmlns:a16="http://schemas.microsoft.com/office/drawing/2014/main" id="{F7889A99-B0F8-591A-705C-8B8620B69CB5}"/>
              </a:ext>
            </a:extLst>
          </p:cNvPr>
          <p:cNvPicPr>
            <a:picLocks noGrp="1" noChangeAspect="1"/>
          </p:cNvPicPr>
          <p:nvPr>
            <p:ph type="pic" sz="quarter" idx="13"/>
          </p:nvPr>
        </p:nvPicPr>
        <p:blipFill>
          <a:blip r:embed="rId3"/>
          <a:srcRect l="21329" r="21329"/>
          <a:stretch/>
        </p:blipFill>
        <p:spPr/>
      </p:pic>
      <p:sp>
        <p:nvSpPr>
          <p:cNvPr id="4" name="Title 3">
            <a:extLst>
              <a:ext uri="{FF2B5EF4-FFF2-40B4-BE49-F238E27FC236}">
                <a16:creationId xmlns:a16="http://schemas.microsoft.com/office/drawing/2014/main" id="{F2AC3E78-BA22-4970-97B3-E88A0630C507}"/>
              </a:ext>
            </a:extLst>
          </p:cNvPr>
          <p:cNvSpPr>
            <a:spLocks noGrp="1"/>
          </p:cNvSpPr>
          <p:nvPr>
            <p:ph type="title" idx="4294967295"/>
          </p:nvPr>
        </p:nvSpPr>
        <p:spPr>
          <a:xfrm>
            <a:off x="6019800" y="457419"/>
            <a:ext cx="5486400" cy="584775"/>
          </a:xfrm>
        </p:spPr>
        <p:txBody>
          <a:bodyPr/>
          <a:lstStyle/>
          <a:p>
            <a:r>
              <a:rPr lang="en-US" dirty="0"/>
              <a:t>Retinal Screening</a:t>
            </a:r>
            <a:endParaRPr lang="en-PH" dirty="0"/>
          </a:p>
        </p:txBody>
      </p:sp>
      <p:sp>
        <p:nvSpPr>
          <p:cNvPr id="10" name="Text Placeholder 9">
            <a:extLst>
              <a:ext uri="{FF2B5EF4-FFF2-40B4-BE49-F238E27FC236}">
                <a16:creationId xmlns:a16="http://schemas.microsoft.com/office/drawing/2014/main" id="{32FC2096-04C7-50A5-DB1E-8EB6D449D4AC}"/>
              </a:ext>
            </a:extLst>
          </p:cNvPr>
          <p:cNvSpPr>
            <a:spLocks noGrp="1"/>
          </p:cNvSpPr>
          <p:nvPr>
            <p:ph type="body" sz="quarter" idx="4294967295"/>
          </p:nvPr>
        </p:nvSpPr>
        <p:spPr>
          <a:xfrm>
            <a:off x="6096000" y="1239698"/>
            <a:ext cx="4628993" cy="834301"/>
          </a:xfrm>
        </p:spPr>
        <p:txBody>
          <a:bodyPr>
            <a:noAutofit/>
          </a:bodyPr>
          <a:lstStyle/>
          <a:p>
            <a:pPr algn="l" defTabSz="914194">
              <a:defRPr/>
            </a:pPr>
            <a:r>
              <a:rPr lang="en-US" sz="2400" dirty="0">
                <a:solidFill>
                  <a:schemeClr val="accent1"/>
                </a:solidFill>
                <a:latin typeface="Arial" panose="020B0604020202020204"/>
                <a:cs typeface="+mn-cs"/>
              </a:rPr>
              <a:t>Digital imaging is key to early detection and intervention</a:t>
            </a:r>
          </a:p>
        </p:txBody>
      </p:sp>
      <p:sp>
        <p:nvSpPr>
          <p:cNvPr id="2" name="Text Placeholder 9">
            <a:extLst>
              <a:ext uri="{FF2B5EF4-FFF2-40B4-BE49-F238E27FC236}">
                <a16:creationId xmlns:a16="http://schemas.microsoft.com/office/drawing/2014/main" id="{6E6B888E-4DB4-F6E4-62C6-1728CC47DBFA}"/>
              </a:ext>
            </a:extLst>
          </p:cNvPr>
          <p:cNvSpPr txBox="1">
            <a:spLocks/>
          </p:cNvSpPr>
          <p:nvPr/>
        </p:nvSpPr>
        <p:spPr>
          <a:xfrm>
            <a:off x="6096001" y="2357707"/>
            <a:ext cx="4978400" cy="4085500"/>
          </a:xfrm>
          <a:prstGeom prst="rect">
            <a:avLst/>
          </a:prstGeom>
        </p:spPr>
        <p:txBody>
          <a:bodyPr vert="horz" lIns="121920" tIns="60960" rIns="121920" bIns="60960" rtlCol="0">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231775"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2pPr>
            <a:lvl3pPr marL="4587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3pPr>
            <a:lvl4pPr marL="6873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4pPr>
            <a:lvl5pPr marL="9159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rPr>
              <a:t>Images of the inside of the eye</a:t>
            </a: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endParaRP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rPr>
              <a:t>Baseline documentation of a healthy eye </a:t>
            </a: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endParaRP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rPr>
              <a:t>Screen for potential disease(s)</a:t>
            </a: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endParaRP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Can be compared year after year to monitor even the most subtle changes in the eyes</a:t>
            </a:r>
          </a:p>
          <a:p>
            <a:pPr marL="243834" marR="0" lvl="0" indent="-243834" algn="l" defTabSz="91419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endParaRPr>
          </a:p>
          <a:p>
            <a:pPr marL="243834" marR="0" lvl="0" indent="-243834" algn="l" defTabSz="914194" rtl="0" eaLnBrk="1" fontAlgn="auto" latinLnBrk="0" hangingPunct="1">
              <a:lnSpc>
                <a:spcPct val="100000"/>
              </a:lnSpc>
              <a:spcBef>
                <a:spcPts val="600"/>
              </a:spcBef>
              <a:spcAft>
                <a:spcPts val="1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No more than </a:t>
            </a:r>
            <a:r>
              <a:rPr kumimoji="0" lang="en-US" sz="18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$39 </a:t>
            </a:r>
            <a:r>
              <a:rPr kumimoji="0" lang="en-US"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copay </a:t>
            </a:r>
          </a:p>
          <a:p>
            <a:pPr marL="243834" marR="0" lvl="0" indent="-243834" algn="l" defTabSz="914194" rtl="0" eaLnBrk="1" fontAlgn="auto" latinLnBrk="0" hangingPunct="1">
              <a:lnSpc>
                <a:spcPct val="100000"/>
              </a:lnSpc>
              <a:spcBef>
                <a:spcPts val="600"/>
              </a:spcBef>
              <a:spcAft>
                <a:spcPts val="160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$0 </a:t>
            </a:r>
            <a:r>
              <a:rPr kumimoji="0" lang="en-US"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copay for members with diabetes</a:t>
            </a:r>
          </a:p>
        </p:txBody>
      </p:sp>
      <p:sp>
        <p:nvSpPr>
          <p:cNvPr id="13" name="TextBox 12">
            <a:extLst>
              <a:ext uri="{FF2B5EF4-FFF2-40B4-BE49-F238E27FC236}">
                <a16:creationId xmlns:a16="http://schemas.microsoft.com/office/drawing/2014/main" id="{093489E8-AD68-6527-0089-774B90D66DB8}"/>
              </a:ext>
            </a:extLst>
          </p:cNvPr>
          <p:cNvSpPr txBox="1"/>
          <p:nvPr/>
        </p:nvSpPr>
        <p:spPr>
          <a:xfrm>
            <a:off x="914399" y="6396296"/>
            <a:ext cx="3849343" cy="215444"/>
          </a:xfrm>
          <a:prstGeom prst="rect">
            <a:avLst/>
          </a:prstGeom>
          <a:noFill/>
        </p:spPr>
        <p:txBody>
          <a:bodyPr wrap="square" lIns="0"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rial" panose="020B0604020202020204"/>
                <a:ea typeface="+mn-ea"/>
                <a:cs typeface="+mn-cs"/>
              </a:rPr>
              <a:t>Classification: Confidential</a:t>
            </a:r>
          </a:p>
        </p:txBody>
      </p:sp>
    </p:spTree>
    <p:extLst>
      <p:ext uri="{BB962C8B-B14F-4D97-AF65-F5344CB8AC3E}">
        <p14:creationId xmlns:p14="http://schemas.microsoft.com/office/powerpoint/2010/main" val="4169979734"/>
      </p:ext>
    </p:extLst>
  </p:cSld>
  <p:clrMapOvr>
    <a:masterClrMapping/>
  </p:clrMapOvr>
  <p:transition spd="med" advClick="0" advTm="24000">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B3F61516-7979-D21B-4651-77F58F77F3EC}"/>
              </a:ext>
              <a:ext uri="{C183D7F6-B498-43B3-948B-1728B52AA6E4}">
                <adec:decorative xmlns:adec="http://schemas.microsoft.com/office/drawing/2017/decorative" val="1"/>
              </a:ext>
            </a:extLst>
          </p:cNvPr>
          <p:cNvSpPr/>
          <p:nvPr/>
        </p:nvSpPr>
        <p:spPr>
          <a:xfrm flipH="1" flipV="1">
            <a:off x="693241" y="4363227"/>
            <a:ext cx="5274051" cy="1795192"/>
          </a:xfrm>
          <a:custGeom>
            <a:avLst/>
            <a:gdLst>
              <a:gd name="connsiteX0" fmla="*/ 2762285 w 3955538"/>
              <a:gd name="connsiteY0" fmla="*/ 1346394 h 1346394"/>
              <a:gd name="connsiteX1" fmla="*/ 2231842 w 3955538"/>
              <a:gd name="connsiteY1" fmla="*/ 1346394 h 1346394"/>
              <a:gd name="connsiteX2" fmla="*/ 1723696 w 3955538"/>
              <a:gd name="connsiteY2" fmla="*/ 1346394 h 1346394"/>
              <a:gd name="connsiteX3" fmla="*/ 0 w 3955538"/>
              <a:gd name="connsiteY3" fmla="*/ 1346394 h 1346394"/>
              <a:gd name="connsiteX4" fmla="*/ 0 w 3955538"/>
              <a:gd name="connsiteY4" fmla="*/ 275172 h 1346394"/>
              <a:gd name="connsiteX5" fmla="*/ 275171 w 3955538"/>
              <a:gd name="connsiteY5" fmla="*/ 1 h 1346394"/>
              <a:gd name="connsiteX6" fmla="*/ 1193253 w 3955538"/>
              <a:gd name="connsiteY6" fmla="*/ 1 h 1346394"/>
              <a:gd name="connsiteX7" fmla="*/ 1193253 w 3955538"/>
              <a:gd name="connsiteY7" fmla="*/ 0 h 1346394"/>
              <a:gd name="connsiteX8" fmla="*/ 1723696 w 3955538"/>
              <a:gd name="connsiteY8" fmla="*/ 0 h 1346394"/>
              <a:gd name="connsiteX9" fmla="*/ 2231842 w 3955538"/>
              <a:gd name="connsiteY9" fmla="*/ 0 h 1346394"/>
              <a:gd name="connsiteX10" fmla="*/ 3955538 w 3955538"/>
              <a:gd name="connsiteY10" fmla="*/ 0 h 1346394"/>
              <a:gd name="connsiteX11" fmla="*/ 3955538 w 3955538"/>
              <a:gd name="connsiteY11" fmla="*/ 1071222 h 1346394"/>
              <a:gd name="connsiteX12" fmla="*/ 3680367 w 3955538"/>
              <a:gd name="connsiteY12" fmla="*/ 1346393 h 1346394"/>
              <a:gd name="connsiteX13" fmla="*/ 2762285 w 3955538"/>
              <a:gd name="connsiteY13" fmla="*/ 1346393 h 1346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55538" h="1346394">
                <a:moveTo>
                  <a:pt x="2762285" y="1346394"/>
                </a:moveTo>
                <a:lnTo>
                  <a:pt x="2231842" y="1346394"/>
                </a:lnTo>
                <a:lnTo>
                  <a:pt x="1723696" y="1346394"/>
                </a:lnTo>
                <a:lnTo>
                  <a:pt x="0" y="1346394"/>
                </a:lnTo>
                <a:lnTo>
                  <a:pt x="0" y="275172"/>
                </a:lnTo>
                <a:cubicBezTo>
                  <a:pt x="0" y="123199"/>
                  <a:pt x="123198" y="1"/>
                  <a:pt x="275171" y="1"/>
                </a:cubicBezTo>
                <a:lnTo>
                  <a:pt x="1193253" y="1"/>
                </a:lnTo>
                <a:lnTo>
                  <a:pt x="1193253" y="0"/>
                </a:lnTo>
                <a:lnTo>
                  <a:pt x="1723696" y="0"/>
                </a:lnTo>
                <a:lnTo>
                  <a:pt x="2231842" y="0"/>
                </a:lnTo>
                <a:lnTo>
                  <a:pt x="3955538" y="0"/>
                </a:lnTo>
                <a:lnTo>
                  <a:pt x="3955538" y="1071222"/>
                </a:lnTo>
                <a:cubicBezTo>
                  <a:pt x="3955538" y="1223195"/>
                  <a:pt x="3832340" y="1346393"/>
                  <a:pt x="3680367" y="1346393"/>
                </a:cubicBezTo>
                <a:lnTo>
                  <a:pt x="2762285" y="1346393"/>
                </a:lnTo>
                <a:close/>
              </a:path>
            </a:pathLst>
          </a:cu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5" name="Picture Placeholder 14" descr="A photograph of a couple wearing eye glasses holding a child">
            <a:extLst>
              <a:ext uri="{FF2B5EF4-FFF2-40B4-BE49-F238E27FC236}">
                <a16:creationId xmlns:a16="http://schemas.microsoft.com/office/drawing/2014/main" id="{374D105F-412D-A0FB-07D2-B3CACED01560}"/>
              </a:ext>
            </a:extLst>
          </p:cNvPr>
          <p:cNvPicPr>
            <a:picLocks noGrp="1" noChangeAspect="1"/>
          </p:cNvPicPr>
          <p:nvPr>
            <p:ph type="pic" sz="quarter" idx="18"/>
          </p:nvPr>
        </p:nvPicPr>
        <p:blipFill rotWithShape="1">
          <a:blip r:embed="rId3">
            <a:extLst>
              <a:ext uri="{28A0092B-C50C-407E-A947-70E740481C1C}">
                <a14:useLocalDpi xmlns:a14="http://schemas.microsoft.com/office/drawing/2010/main"/>
              </a:ext>
            </a:extLst>
          </a:blip>
          <a:srcRect l="31658" r="11760"/>
          <a:stretch>
            <a:fillRect/>
          </a:stretch>
        </p:blipFill>
        <p:spPr>
          <a:xfrm>
            <a:off x="6376416" y="5"/>
            <a:ext cx="5815584" cy="6857995"/>
          </a:xfrm>
        </p:spPr>
      </p:pic>
      <p:sp>
        <p:nvSpPr>
          <p:cNvPr id="11" name="Title 10">
            <a:extLst>
              <a:ext uri="{FF2B5EF4-FFF2-40B4-BE49-F238E27FC236}">
                <a16:creationId xmlns:a16="http://schemas.microsoft.com/office/drawing/2014/main" id="{E35CE213-9D2F-1142-87F3-72ED3632F46E}"/>
              </a:ext>
            </a:extLst>
          </p:cNvPr>
          <p:cNvSpPr>
            <a:spLocks noGrp="1"/>
          </p:cNvSpPr>
          <p:nvPr>
            <p:ph type="title"/>
          </p:nvPr>
        </p:nvSpPr>
        <p:spPr>
          <a:xfrm>
            <a:off x="609600" y="457420"/>
            <a:ext cx="5486400" cy="584775"/>
          </a:xfrm>
        </p:spPr>
        <p:txBody>
          <a:bodyPr/>
          <a:lstStyle/>
          <a:p>
            <a:r>
              <a:rPr lang="en-US" dirty="0"/>
              <a:t>Essential Medical Eye Care</a:t>
            </a:r>
          </a:p>
        </p:txBody>
      </p:sp>
      <p:sp>
        <p:nvSpPr>
          <p:cNvPr id="10" name="Text Placeholder 9">
            <a:extLst>
              <a:ext uri="{FF2B5EF4-FFF2-40B4-BE49-F238E27FC236}">
                <a16:creationId xmlns:a16="http://schemas.microsoft.com/office/drawing/2014/main" id="{8CC94E47-CCEB-29DA-BE47-BA7605FE5004}"/>
              </a:ext>
            </a:extLst>
          </p:cNvPr>
          <p:cNvSpPr>
            <a:spLocks noGrp="1"/>
          </p:cNvSpPr>
          <p:nvPr>
            <p:ph type="body" sz="quarter" idx="12"/>
          </p:nvPr>
        </p:nvSpPr>
        <p:spPr>
          <a:xfrm>
            <a:off x="609600" y="1241971"/>
            <a:ext cx="5486401" cy="2709920"/>
          </a:xfrm>
        </p:spPr>
        <p:txBody>
          <a:bodyPr>
            <a:noAutofit/>
          </a:bodyPr>
          <a:lstStyle/>
          <a:p>
            <a:pPr marL="243834" indent="-243834" algn="l">
              <a:spcAft>
                <a:spcPts val="800"/>
              </a:spcAft>
              <a:buFont typeface="Arial" panose="020B0604020202020204" pitchFamily="34" charset="0"/>
              <a:buChar char="•"/>
            </a:pPr>
            <a:r>
              <a:rPr lang="en-US" sz="1800">
                <a:solidFill>
                  <a:schemeClr val="bg2">
                    <a:lumMod val="50000"/>
                  </a:schemeClr>
                </a:solidFill>
              </a:rPr>
              <a:t>Fully covered retinal screening for members </a:t>
            </a:r>
            <a:br>
              <a:rPr lang="en-US" sz="1800">
                <a:solidFill>
                  <a:schemeClr val="bg2">
                    <a:lumMod val="50000"/>
                  </a:schemeClr>
                </a:solidFill>
              </a:rPr>
            </a:br>
            <a:r>
              <a:rPr lang="en-US" sz="1800">
                <a:solidFill>
                  <a:schemeClr val="bg2">
                    <a:lumMod val="50000"/>
                  </a:schemeClr>
                </a:solidFill>
              </a:rPr>
              <a:t>with diabetes.</a:t>
            </a:r>
          </a:p>
          <a:p>
            <a:pPr marL="243834" indent="-243834" algn="l">
              <a:spcAft>
                <a:spcPts val="800"/>
              </a:spcAft>
              <a:buFont typeface="Arial" panose="020B0604020202020204" pitchFamily="34" charset="0"/>
              <a:buChar char="•"/>
            </a:pPr>
            <a:r>
              <a:rPr lang="en-US" sz="1800">
                <a:solidFill>
                  <a:schemeClr val="bg2">
                    <a:lumMod val="50000"/>
                  </a:schemeClr>
                </a:solidFill>
              </a:rPr>
              <a:t>Exams and services to treat immediate issues like pink eye and sudden changes in vision.</a:t>
            </a:r>
          </a:p>
          <a:p>
            <a:pPr marL="243834" indent="-243834" algn="l">
              <a:spcAft>
                <a:spcPts val="800"/>
              </a:spcAft>
              <a:buFont typeface="Arial" panose="020B0604020202020204" pitchFamily="34" charset="0"/>
              <a:buChar char="•"/>
            </a:pPr>
            <a:r>
              <a:rPr lang="en-US" sz="1800">
                <a:solidFill>
                  <a:schemeClr val="bg2">
                    <a:lumMod val="50000"/>
                  </a:schemeClr>
                </a:solidFill>
              </a:rPr>
              <a:t>Treatment options to monitor ongoing conditions such as dry eye, diabetic eye disease, glaucoma, and more.</a:t>
            </a:r>
          </a:p>
          <a:p>
            <a:pPr marL="243834" indent="-243834" algn="l">
              <a:spcAft>
                <a:spcPts val="800"/>
              </a:spcAft>
              <a:buFont typeface="Arial" panose="020B0604020202020204" pitchFamily="34" charset="0"/>
              <a:buChar char="•"/>
            </a:pPr>
            <a:r>
              <a:rPr lang="en-US" sz="1800">
                <a:solidFill>
                  <a:schemeClr val="bg2">
                    <a:lumMod val="50000"/>
                  </a:schemeClr>
                </a:solidFill>
              </a:rPr>
              <a:t>Copay of </a:t>
            </a:r>
            <a:r>
              <a:rPr lang="en-US" sz="1800" b="1">
                <a:solidFill>
                  <a:schemeClr val="bg2">
                    <a:lumMod val="50000"/>
                  </a:schemeClr>
                </a:solidFill>
              </a:rPr>
              <a:t>$20 </a:t>
            </a:r>
            <a:r>
              <a:rPr lang="en-US" sz="1800">
                <a:solidFill>
                  <a:schemeClr val="bg2">
                    <a:lumMod val="50000"/>
                  </a:schemeClr>
                </a:solidFill>
              </a:rPr>
              <a:t>for exam services</a:t>
            </a:r>
            <a:r>
              <a:rPr lang="en-US" sz="1800"/>
              <a:t>.</a:t>
            </a:r>
          </a:p>
        </p:txBody>
      </p:sp>
      <p:sp>
        <p:nvSpPr>
          <p:cNvPr id="2" name="Text Placeholder 9">
            <a:extLst>
              <a:ext uri="{FF2B5EF4-FFF2-40B4-BE49-F238E27FC236}">
                <a16:creationId xmlns:a16="http://schemas.microsoft.com/office/drawing/2014/main" id="{3365323B-9E15-5B2A-36DA-DC9711947391}"/>
              </a:ext>
            </a:extLst>
          </p:cNvPr>
          <p:cNvSpPr txBox="1">
            <a:spLocks/>
          </p:cNvSpPr>
          <p:nvPr/>
        </p:nvSpPr>
        <p:spPr>
          <a:xfrm>
            <a:off x="960082" y="4699229"/>
            <a:ext cx="4715503" cy="1515244"/>
          </a:xfrm>
          <a:prstGeom prst="rect">
            <a:avLst/>
          </a:prstGeom>
        </p:spPr>
        <p:txBody>
          <a:bodyPr vert="horz" lIns="121920" tIns="60960" rIns="121920" bIns="60960" rtlCol="0">
            <a:noAutofit/>
          </a:bodyPr>
          <a:lstStyle>
            <a:lvl1pPr marL="0" indent="0" algn="l" defTabSz="914400" rtl="0" eaLnBrk="1" latinLnBrk="0" hangingPunct="1">
              <a:lnSpc>
                <a:spcPct val="10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231775" indent="0" algn="l" defTabSz="914400" rtl="0" eaLnBrk="1" latinLnBrk="0" hangingPunct="1">
              <a:lnSpc>
                <a:spcPct val="100000"/>
              </a:lnSpc>
              <a:spcBef>
                <a:spcPts val="500"/>
              </a:spcBef>
              <a:buFont typeface="Arial" panose="020B0604020202020204" pitchFamily="34" charset="0"/>
              <a:buNone/>
              <a:tabLst/>
              <a:defRPr sz="2175" b="1" kern="1200">
                <a:solidFill>
                  <a:schemeClr val="tx1"/>
                </a:solidFill>
                <a:latin typeface="Arial" panose="020B0604020202020204" pitchFamily="34" charset="0"/>
                <a:ea typeface="+mn-ea"/>
                <a:cs typeface="Arial" panose="020B0604020202020204" pitchFamily="34" charset="0"/>
              </a:defRPr>
            </a:lvl2pPr>
            <a:lvl3pPr marL="458788" indent="0" algn="l" defTabSz="914400" rtl="0" eaLnBrk="1" latinLnBrk="0" hangingPunct="1">
              <a:lnSpc>
                <a:spcPct val="100000"/>
              </a:lnSpc>
              <a:spcBef>
                <a:spcPts val="500"/>
              </a:spcBef>
              <a:buFont typeface="Arial" panose="020B0604020202020204" pitchFamily="34" charset="0"/>
              <a:buNone/>
              <a:tabLst/>
              <a:defRPr sz="2175" b="1" kern="1200">
                <a:solidFill>
                  <a:schemeClr val="tx1"/>
                </a:solidFill>
                <a:latin typeface="Arial" panose="020B0604020202020204" pitchFamily="34" charset="0"/>
                <a:ea typeface="+mn-ea"/>
                <a:cs typeface="Arial" panose="020B0604020202020204" pitchFamily="34" charset="0"/>
              </a:defRPr>
            </a:lvl3pPr>
            <a:lvl4pPr marL="6873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4pPr>
            <a:lvl5pPr marL="915988" indent="0" algn="l" defTabSz="914400" rtl="0" eaLnBrk="1" latinLnBrk="0" hangingPunct="1">
              <a:lnSpc>
                <a:spcPct val="100000"/>
              </a:lnSpc>
              <a:spcBef>
                <a:spcPts val="500"/>
              </a:spcBef>
              <a:buFont typeface="Arial" panose="020B0604020202020204" pitchFamily="34" charset="0"/>
              <a:buNone/>
              <a:tabLst/>
              <a:defRPr sz="135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1333"/>
              </a:spcBef>
              <a:spcAft>
                <a:spcPts val="0"/>
              </a:spcAft>
              <a:buClrTx/>
              <a:buSzTx/>
              <a:buFont typeface="Arial" panose="020B0604020202020204" pitchFamily="34" charset="0"/>
              <a:buNone/>
              <a:tabLst/>
              <a:defRPr/>
            </a:pPr>
            <a:r>
              <a:rPr kumimoji="0" lang="en-US" sz="2133" b="0" i="0" u="none" strike="noStrike" kern="1200" cap="none" spc="0" normalizeH="0" baseline="0" noProof="0">
                <a:ln>
                  <a:noFill/>
                </a:ln>
                <a:solidFill>
                  <a:srgbClr val="8C8C8C">
                    <a:lumMod val="50000"/>
                  </a:srgbClr>
                </a:solidFill>
                <a:effectLst/>
                <a:uLnTx/>
                <a:uFillTx/>
                <a:latin typeface="Helvetica" pitchFamily="2" charset="0"/>
                <a:ea typeface="+mn-ea"/>
                <a:cs typeface="Arial" panose="020B0604020202020204" pitchFamily="34" charset="0"/>
              </a:rPr>
              <a:t>“</a:t>
            </a:r>
            <a:r>
              <a:rPr kumimoji="0" lang="en-US" sz="1800" b="0" i="1" u="none" strike="noStrike" kern="1200" cap="none" spc="0" normalizeH="0" baseline="0" noProof="0">
                <a:ln>
                  <a:noFill/>
                </a:ln>
                <a:solidFill>
                  <a:srgbClr val="8C8C8C">
                    <a:lumMod val="50000"/>
                  </a:srgbClr>
                </a:solidFill>
                <a:effectLst/>
                <a:uLnTx/>
                <a:uFillTx/>
                <a:latin typeface="Arial" panose="020B0604020202020204" pitchFamily="34" charset="0"/>
                <a:ea typeface="+mn-ea"/>
                <a:cs typeface="Arial" panose="020B0604020202020204" pitchFamily="34" charset="0"/>
              </a:rPr>
              <a:t>My husband burned his eyes welding, and without this benefit we would have had to pay out of pocket or waited days to get prior authorization from his health insurance.”</a:t>
            </a:r>
          </a:p>
        </p:txBody>
      </p:sp>
      <p:sp>
        <p:nvSpPr>
          <p:cNvPr id="4" name="5-Point Star 3">
            <a:extLst>
              <a:ext uri="{FF2B5EF4-FFF2-40B4-BE49-F238E27FC236}">
                <a16:creationId xmlns:a16="http://schemas.microsoft.com/office/drawing/2014/main" id="{C407A1D9-8C20-B43E-5AB5-4B18B3486C9F}"/>
              </a:ext>
              <a:ext uri="{C183D7F6-B498-43B3-948B-1728B52AA6E4}">
                <adec:decorative xmlns:adec="http://schemas.microsoft.com/office/drawing/2017/decorative" val="1"/>
              </a:ext>
            </a:extLst>
          </p:cNvPr>
          <p:cNvSpPr/>
          <p:nvPr/>
        </p:nvSpPr>
        <p:spPr>
          <a:xfrm>
            <a:off x="2043292" y="4056929"/>
            <a:ext cx="485227" cy="485227"/>
          </a:xfrm>
          <a:prstGeom prst="star5">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 name="5-Point Star 4">
            <a:extLst>
              <a:ext uri="{FF2B5EF4-FFF2-40B4-BE49-F238E27FC236}">
                <a16:creationId xmlns:a16="http://schemas.microsoft.com/office/drawing/2014/main" id="{63985C6D-D8FF-D6AB-B717-09E908C16FE4}"/>
              </a:ext>
              <a:ext uri="{C183D7F6-B498-43B3-948B-1728B52AA6E4}">
                <adec:decorative xmlns:adec="http://schemas.microsoft.com/office/drawing/2017/decorative" val="1"/>
              </a:ext>
            </a:extLst>
          </p:cNvPr>
          <p:cNvSpPr/>
          <p:nvPr/>
        </p:nvSpPr>
        <p:spPr>
          <a:xfrm>
            <a:off x="2575957" y="4056929"/>
            <a:ext cx="485227" cy="485227"/>
          </a:xfrm>
          <a:prstGeom prst="star5">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5-Point Star 6">
            <a:extLst>
              <a:ext uri="{FF2B5EF4-FFF2-40B4-BE49-F238E27FC236}">
                <a16:creationId xmlns:a16="http://schemas.microsoft.com/office/drawing/2014/main" id="{8FA391B9-6BDA-2BD9-A169-7D96A039B88F}"/>
              </a:ext>
              <a:ext uri="{C183D7F6-B498-43B3-948B-1728B52AA6E4}">
                <adec:decorative xmlns:adec="http://schemas.microsoft.com/office/drawing/2017/decorative" val="1"/>
              </a:ext>
            </a:extLst>
          </p:cNvPr>
          <p:cNvSpPr/>
          <p:nvPr/>
        </p:nvSpPr>
        <p:spPr>
          <a:xfrm>
            <a:off x="3122493" y="4056929"/>
            <a:ext cx="485227" cy="485227"/>
          </a:xfrm>
          <a:prstGeom prst="star5">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 name="5-Point Star 7">
            <a:extLst>
              <a:ext uri="{FF2B5EF4-FFF2-40B4-BE49-F238E27FC236}">
                <a16:creationId xmlns:a16="http://schemas.microsoft.com/office/drawing/2014/main" id="{345AFE97-7358-3990-873C-B54576815A07}"/>
              </a:ext>
              <a:ext uri="{C183D7F6-B498-43B3-948B-1728B52AA6E4}">
                <adec:decorative xmlns:adec="http://schemas.microsoft.com/office/drawing/2017/decorative" val="1"/>
              </a:ext>
            </a:extLst>
          </p:cNvPr>
          <p:cNvSpPr/>
          <p:nvPr/>
        </p:nvSpPr>
        <p:spPr>
          <a:xfrm>
            <a:off x="3669031" y="4056929"/>
            <a:ext cx="485227" cy="485227"/>
          </a:xfrm>
          <a:prstGeom prst="star5">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5-Point Star 8">
            <a:extLst>
              <a:ext uri="{FF2B5EF4-FFF2-40B4-BE49-F238E27FC236}">
                <a16:creationId xmlns:a16="http://schemas.microsoft.com/office/drawing/2014/main" id="{A1AB935D-05F5-BA2D-489D-634E2FDAFF05}"/>
              </a:ext>
              <a:ext uri="{C183D7F6-B498-43B3-948B-1728B52AA6E4}">
                <adec:decorative xmlns:adec="http://schemas.microsoft.com/office/drawing/2017/decorative" val="1"/>
              </a:ext>
            </a:extLst>
          </p:cNvPr>
          <p:cNvSpPr/>
          <p:nvPr/>
        </p:nvSpPr>
        <p:spPr>
          <a:xfrm>
            <a:off x="4215567" y="4056929"/>
            <a:ext cx="485227" cy="485227"/>
          </a:xfrm>
          <a:prstGeom prst="star5">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19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16891226"/>
      </p:ext>
    </p:extLst>
  </p:cSld>
  <p:clrMapOvr>
    <a:masterClrMapping/>
  </p:clrMapOvr>
  <p:transition spd="med" advClick="0" advTm="37400">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photgraph of a person wearing eye glasses reading to a toddler">
            <a:extLst>
              <a:ext uri="{FF2B5EF4-FFF2-40B4-BE49-F238E27FC236}">
                <a16:creationId xmlns:a16="http://schemas.microsoft.com/office/drawing/2014/main" id="{7E695AF4-7642-42F8-A17A-8825528023B9}"/>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a:ext>
            </a:extLst>
          </a:blip>
          <a:srcRect l="21929" r="21929"/>
          <a:stretch/>
        </p:blipFill>
        <p:spPr/>
      </p:pic>
      <p:sp>
        <p:nvSpPr>
          <p:cNvPr id="2" name="Title 1">
            <a:extLst>
              <a:ext uri="{FF2B5EF4-FFF2-40B4-BE49-F238E27FC236}">
                <a16:creationId xmlns:a16="http://schemas.microsoft.com/office/drawing/2014/main" id="{9A7E25FD-030B-8AD1-02CB-B1C0C961675D}"/>
              </a:ext>
            </a:extLst>
          </p:cNvPr>
          <p:cNvSpPr>
            <a:spLocks noGrp="1"/>
          </p:cNvSpPr>
          <p:nvPr>
            <p:ph type="title"/>
          </p:nvPr>
        </p:nvSpPr>
        <p:spPr/>
        <p:txBody>
          <a:bodyPr>
            <a:noAutofit/>
          </a:bodyPr>
          <a:lstStyle/>
          <a:p>
            <a:r>
              <a:rPr lang="en-US">
                <a:solidFill>
                  <a:schemeClr val="bg2">
                    <a:lumMod val="50000"/>
                  </a:schemeClr>
                </a:solidFill>
                <a:ea typeface="+mn-ea"/>
              </a:rPr>
              <a:t>Members Enjoy </a:t>
            </a:r>
            <a:r>
              <a:rPr lang="en-US">
                <a:solidFill>
                  <a:schemeClr val="bg2">
                    <a:lumMod val="50000"/>
                  </a:schemeClr>
                </a:solidFill>
              </a:rPr>
              <a:t>Savings Beyond Their Benefits</a:t>
            </a:r>
            <a:r>
              <a:rPr lang="en-US">
                <a:solidFill>
                  <a:schemeClr val="bg2">
                    <a:lumMod val="50000"/>
                  </a:schemeClr>
                </a:solidFill>
                <a:ea typeface="+mn-ea"/>
              </a:rPr>
              <a:t> </a:t>
            </a:r>
            <a:endParaRPr lang="en-US">
              <a:solidFill>
                <a:schemeClr val="bg2">
                  <a:lumMod val="50000"/>
                </a:schemeClr>
              </a:solidFill>
            </a:endParaRPr>
          </a:p>
        </p:txBody>
      </p:sp>
      <p:sp>
        <p:nvSpPr>
          <p:cNvPr id="5" name="Content Placeholder 4">
            <a:extLst>
              <a:ext uri="{FF2B5EF4-FFF2-40B4-BE49-F238E27FC236}">
                <a16:creationId xmlns:a16="http://schemas.microsoft.com/office/drawing/2014/main" id="{6EB5B884-5B9D-0990-6A24-9AE952A047E6}"/>
              </a:ext>
            </a:extLst>
          </p:cNvPr>
          <p:cNvSpPr>
            <a:spLocks noGrp="1"/>
          </p:cNvSpPr>
          <p:nvPr>
            <p:ph sz="half" idx="1"/>
          </p:nvPr>
        </p:nvSpPr>
        <p:spPr/>
        <p:txBody>
          <a:bodyPr>
            <a:normAutofit/>
          </a:bodyPr>
          <a:lstStyle/>
          <a:p>
            <a:pPr marL="243834" indent="-243834">
              <a:buFont typeface="Arial" panose="020B0604020202020204" pitchFamily="34" charset="0"/>
              <a:buChar char="•"/>
            </a:pPr>
            <a:r>
              <a:rPr lang="en-US" sz="1867">
                <a:solidFill>
                  <a:schemeClr val="bg2">
                    <a:lumMod val="50000"/>
                  </a:schemeClr>
                </a:solidFill>
              </a:rPr>
              <a:t>VSP members get great eye care with a hefty side of savings</a:t>
            </a:r>
            <a:r>
              <a:rPr lang="en-US" sz="1867">
                <a:solidFill>
                  <a:schemeClr val="bg2">
                    <a:lumMod val="50000"/>
                  </a:schemeClr>
                </a:solidFill>
                <a:cs typeface="+mn-cs"/>
              </a:rPr>
              <a:t>. </a:t>
            </a:r>
          </a:p>
          <a:p>
            <a:pPr marL="243834" indent="-243834">
              <a:buFont typeface="Arial" panose="020B0604020202020204" pitchFamily="34" charset="0"/>
              <a:buChar char="•"/>
            </a:pPr>
            <a:r>
              <a:rPr lang="en-US" sz="1800">
                <a:solidFill>
                  <a:schemeClr val="bg2">
                    <a:lumMod val="50000"/>
                  </a:schemeClr>
                </a:solidFill>
              </a:rPr>
              <a:t>Additional discounts like </a:t>
            </a:r>
            <a:r>
              <a:rPr lang="en-US" sz="1800" b="1">
                <a:solidFill>
                  <a:schemeClr val="bg2">
                    <a:lumMod val="50000"/>
                  </a:schemeClr>
                </a:solidFill>
              </a:rPr>
              <a:t>20% </a:t>
            </a:r>
            <a:r>
              <a:rPr lang="en-US" sz="1800">
                <a:solidFill>
                  <a:schemeClr val="bg2">
                    <a:lumMod val="50000"/>
                  </a:schemeClr>
                </a:solidFill>
              </a:rPr>
              <a:t>off a </a:t>
            </a:r>
            <a:br>
              <a:rPr lang="en-US" sz="1800">
                <a:solidFill>
                  <a:schemeClr val="bg2">
                    <a:lumMod val="50000"/>
                  </a:schemeClr>
                </a:solidFill>
              </a:rPr>
            </a:br>
            <a:r>
              <a:rPr lang="en-US" sz="1800" b="1">
                <a:solidFill>
                  <a:schemeClr val="bg2">
                    <a:lumMod val="50000"/>
                  </a:schemeClr>
                </a:solidFill>
              </a:rPr>
              <a:t>second pair</a:t>
            </a:r>
            <a:r>
              <a:rPr lang="en-US" sz="1800">
                <a:solidFill>
                  <a:schemeClr val="bg2">
                    <a:lumMod val="50000"/>
                  </a:schemeClr>
                </a:solidFill>
              </a:rPr>
              <a:t>!  </a:t>
            </a:r>
          </a:p>
          <a:p>
            <a:pPr marL="243834" indent="-243834">
              <a:buFont typeface="Arial" panose="020B0604020202020204" pitchFamily="34" charset="0"/>
              <a:buChar char="•"/>
            </a:pPr>
            <a:r>
              <a:rPr lang="en-US" sz="1800">
                <a:solidFill>
                  <a:schemeClr val="bg2">
                    <a:lumMod val="50000"/>
                  </a:schemeClr>
                </a:solidFill>
              </a:rPr>
              <a:t>Get an </a:t>
            </a:r>
            <a:r>
              <a:rPr lang="en-US" sz="1800" b="1">
                <a:solidFill>
                  <a:schemeClr val="bg2">
                    <a:lumMod val="50000"/>
                  </a:schemeClr>
                </a:solidFill>
              </a:rPr>
              <a:t>Extra $20 </a:t>
            </a:r>
            <a:r>
              <a:rPr lang="en-US" sz="1800">
                <a:solidFill>
                  <a:schemeClr val="bg2">
                    <a:lumMod val="50000"/>
                  </a:schemeClr>
                </a:solidFill>
              </a:rPr>
              <a:t>to spend on </a:t>
            </a:r>
            <a:r>
              <a:rPr lang="en-US" sz="1800" b="1">
                <a:solidFill>
                  <a:schemeClr val="bg2">
                    <a:lumMod val="50000"/>
                  </a:schemeClr>
                </a:solidFill>
              </a:rPr>
              <a:t>Featured </a:t>
            </a:r>
            <a:br>
              <a:rPr lang="en-US" sz="1800" b="1">
                <a:solidFill>
                  <a:schemeClr val="bg2">
                    <a:lumMod val="50000"/>
                  </a:schemeClr>
                </a:solidFill>
              </a:rPr>
            </a:br>
            <a:r>
              <a:rPr lang="en-US" sz="1800" b="1">
                <a:solidFill>
                  <a:schemeClr val="bg2">
                    <a:lumMod val="50000"/>
                  </a:schemeClr>
                </a:solidFill>
              </a:rPr>
              <a:t>Frame Brands</a:t>
            </a:r>
            <a:r>
              <a:rPr lang="en-US" sz="1800">
                <a:solidFill>
                  <a:schemeClr val="bg2">
                    <a:lumMod val="50000"/>
                  </a:schemeClr>
                </a:solidFill>
              </a:rPr>
              <a:t>*</a:t>
            </a:r>
          </a:p>
          <a:p>
            <a:pPr marL="243834" indent="-243834">
              <a:buFont typeface="Arial" panose="020B0604020202020204" pitchFamily="34" charset="0"/>
              <a:buChar char="•"/>
            </a:pPr>
            <a:r>
              <a:rPr lang="en-US" sz="1800">
                <a:solidFill>
                  <a:schemeClr val="bg2">
                    <a:lumMod val="50000"/>
                  </a:schemeClr>
                </a:solidFill>
              </a:rPr>
              <a:t>Enjoy even more savings when you shop </a:t>
            </a:r>
            <a:br>
              <a:rPr lang="en-US" sz="1800">
                <a:solidFill>
                  <a:schemeClr val="bg2">
                    <a:lumMod val="50000"/>
                  </a:schemeClr>
                </a:solidFill>
              </a:rPr>
            </a:br>
            <a:r>
              <a:rPr lang="en-US" sz="1800">
                <a:solidFill>
                  <a:schemeClr val="bg2">
                    <a:lumMod val="50000"/>
                  </a:schemeClr>
                </a:solidFill>
              </a:rPr>
              <a:t>online at </a:t>
            </a:r>
            <a:r>
              <a:rPr lang="en-US" sz="1800" b="1" err="1">
                <a:solidFill>
                  <a:schemeClr val="bg2">
                    <a:lumMod val="50000"/>
                  </a:schemeClr>
                </a:solidFill>
              </a:rPr>
              <a:t>Eyeconic</a:t>
            </a:r>
            <a:r>
              <a:rPr lang="en-US" sz="1800" b="1" baseline="30000">
                <a:solidFill>
                  <a:schemeClr val="bg2">
                    <a:lumMod val="50000"/>
                  </a:schemeClr>
                </a:solidFill>
              </a:rPr>
              <a:t>®</a:t>
            </a:r>
            <a:r>
              <a:rPr lang="en-US" sz="1800" b="1">
                <a:solidFill>
                  <a:schemeClr val="bg2">
                    <a:lumMod val="50000"/>
                  </a:schemeClr>
                </a:solidFill>
              </a:rPr>
              <a:t> </a:t>
            </a:r>
          </a:p>
          <a:p>
            <a:pPr marL="243834" indent="-243834">
              <a:buFont typeface="Arial" panose="020B0604020202020204" pitchFamily="34" charset="0"/>
              <a:buChar char="•"/>
            </a:pPr>
            <a:r>
              <a:rPr lang="en-US" sz="1800">
                <a:solidFill>
                  <a:schemeClr val="bg2">
                    <a:lumMod val="50000"/>
                  </a:schemeClr>
                </a:solidFill>
              </a:rPr>
              <a:t>VSP members also get access to</a:t>
            </a:r>
            <a:r>
              <a:rPr lang="en-US" sz="1800" b="1">
                <a:solidFill>
                  <a:schemeClr val="bg2">
                    <a:lumMod val="50000"/>
                  </a:schemeClr>
                </a:solidFill>
              </a:rPr>
              <a:t> savings </a:t>
            </a:r>
            <a:r>
              <a:rPr lang="en-US" sz="1800">
                <a:solidFill>
                  <a:schemeClr val="bg2">
                    <a:lumMod val="50000"/>
                  </a:schemeClr>
                </a:solidFill>
              </a:rPr>
              <a:t>on popular frame brands and contact lenses and </a:t>
            </a:r>
            <a:r>
              <a:rPr lang="en-US" sz="1800" b="1">
                <a:solidFill>
                  <a:schemeClr val="bg2">
                    <a:lumMod val="50000"/>
                  </a:schemeClr>
                </a:solidFill>
              </a:rPr>
              <a:t>additional discounts</a:t>
            </a:r>
            <a:r>
              <a:rPr lang="en-US" sz="1800">
                <a:solidFill>
                  <a:schemeClr val="bg2">
                    <a:lumMod val="50000"/>
                  </a:schemeClr>
                </a:solidFill>
              </a:rPr>
              <a:t> on things like LASIK, </a:t>
            </a:r>
            <a:br>
              <a:rPr lang="en-US" sz="1800">
                <a:solidFill>
                  <a:schemeClr val="bg2">
                    <a:lumMod val="50000"/>
                  </a:schemeClr>
                </a:solidFill>
              </a:rPr>
            </a:br>
            <a:r>
              <a:rPr lang="en-US" sz="1800">
                <a:solidFill>
                  <a:schemeClr val="bg2">
                    <a:lumMod val="50000"/>
                  </a:schemeClr>
                </a:solidFill>
              </a:rPr>
              <a:t>and more</a:t>
            </a:r>
          </a:p>
        </p:txBody>
      </p:sp>
      <p:sp>
        <p:nvSpPr>
          <p:cNvPr id="4" name="Text Placeholder 3">
            <a:extLst>
              <a:ext uri="{FF2B5EF4-FFF2-40B4-BE49-F238E27FC236}">
                <a16:creationId xmlns:a16="http://schemas.microsoft.com/office/drawing/2014/main" id="{C3487CBA-6F57-591C-61DA-FED19BB73CCE}"/>
              </a:ext>
            </a:extLst>
          </p:cNvPr>
          <p:cNvSpPr>
            <a:spLocks noGrp="1"/>
          </p:cNvSpPr>
          <p:nvPr>
            <p:ph type="body" sz="quarter" idx="12"/>
          </p:nvPr>
        </p:nvSpPr>
        <p:spPr>
          <a:xfrm>
            <a:off x="3550507" y="6233164"/>
            <a:ext cx="4204959" cy="405382"/>
          </a:xfrm>
        </p:spPr>
        <p:txBody>
          <a:bodyPr>
            <a:normAutofit lnSpcReduction="10000"/>
          </a:bodyPr>
          <a:lstStyle/>
          <a:p>
            <a:r>
              <a:rPr lang="en-US" dirty="0"/>
              <a:t>*Frame brands and promotion subject to change. Only available to VSP members with applicable plan benefits. Only available at in-network locations. Members who participate in a Medicaid/state-funded plan are not eligible.</a:t>
            </a:r>
          </a:p>
        </p:txBody>
      </p:sp>
    </p:spTree>
    <p:extLst>
      <p:ext uri="{BB962C8B-B14F-4D97-AF65-F5344CB8AC3E}">
        <p14:creationId xmlns:p14="http://schemas.microsoft.com/office/powerpoint/2010/main" val="2779139046"/>
      </p:ext>
    </p:extLst>
  </p:cSld>
  <p:clrMapOvr>
    <a:masterClrMapping/>
  </p:clrMapOvr>
  <p:transition spd="med" advClick="0" advTm="14300">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Photograph of a man sitting cross-legged on a circular wooden bench near a swimming pool during sunset. ">
            <a:extLst>
              <a:ext uri="{FF2B5EF4-FFF2-40B4-BE49-F238E27FC236}">
                <a16:creationId xmlns:a16="http://schemas.microsoft.com/office/drawing/2014/main" id="{7E695AF4-7642-42F8-A17A-8825528023B9}"/>
              </a:ext>
            </a:extLst>
          </p:cNvPr>
          <p:cNvPicPr>
            <a:picLocks noGrp="1" noChangeAspect="1"/>
          </p:cNvPicPr>
          <p:nvPr>
            <p:ph type="pic" sz="quarter" idx="13"/>
          </p:nvPr>
        </p:nvPicPr>
        <p:blipFill>
          <a:blip r:embed="rId3"/>
          <a:srcRect l="21991" r="21991"/>
          <a:stretch/>
        </p:blipFill>
        <p:spPr/>
      </p:pic>
      <p:sp>
        <p:nvSpPr>
          <p:cNvPr id="2" name="Title 1">
            <a:extLst>
              <a:ext uri="{FF2B5EF4-FFF2-40B4-BE49-F238E27FC236}">
                <a16:creationId xmlns:a16="http://schemas.microsoft.com/office/drawing/2014/main" id="{9A7E25FD-030B-8AD1-02CB-B1C0C961675D}"/>
              </a:ext>
            </a:extLst>
          </p:cNvPr>
          <p:cNvSpPr>
            <a:spLocks noGrp="1"/>
          </p:cNvSpPr>
          <p:nvPr>
            <p:ph type="title"/>
          </p:nvPr>
        </p:nvSpPr>
        <p:spPr/>
        <p:txBody>
          <a:bodyPr>
            <a:noAutofit/>
          </a:bodyPr>
          <a:lstStyle/>
          <a:p>
            <a:r>
              <a:rPr lang="en-US">
                <a:solidFill>
                  <a:schemeClr val="bg2">
                    <a:lumMod val="50000"/>
                  </a:schemeClr>
                </a:solidFill>
              </a:rPr>
              <a:t>Savings On Hearing Aids</a:t>
            </a:r>
          </a:p>
        </p:txBody>
      </p:sp>
      <p:sp>
        <p:nvSpPr>
          <p:cNvPr id="5" name="Content Placeholder 4">
            <a:extLst>
              <a:ext uri="{FF2B5EF4-FFF2-40B4-BE49-F238E27FC236}">
                <a16:creationId xmlns:a16="http://schemas.microsoft.com/office/drawing/2014/main" id="{6EB5B884-5B9D-0990-6A24-9AE952A047E6}"/>
              </a:ext>
            </a:extLst>
          </p:cNvPr>
          <p:cNvSpPr>
            <a:spLocks noGrp="1"/>
          </p:cNvSpPr>
          <p:nvPr>
            <p:ph sz="half" idx="1"/>
          </p:nvPr>
        </p:nvSpPr>
        <p:spPr>
          <a:xfrm>
            <a:off x="609600" y="1366420"/>
            <a:ext cx="5486399" cy="3757041"/>
          </a:xfrm>
        </p:spPr>
        <p:txBody>
          <a:bodyPr vert="horz" lIns="91440" tIns="45720" rIns="91440" bIns="45720" rtlCol="0" anchor="t">
            <a:normAutofit/>
          </a:bodyPr>
          <a:lstStyle/>
          <a:p>
            <a:r>
              <a:rPr lang="en-US" sz="1850" dirty="0">
                <a:solidFill>
                  <a:schemeClr val="bg2">
                    <a:lumMod val="50000"/>
                  </a:schemeClr>
                </a:solidFill>
                <a:latin typeface="Arial"/>
                <a:cs typeface="Arial"/>
              </a:rPr>
              <a:t>Like vision loss, hearing loss can have a huge impact on your quality of life. </a:t>
            </a:r>
            <a:r>
              <a:rPr lang="en-US" sz="1850" dirty="0" err="1">
                <a:solidFill>
                  <a:schemeClr val="bg2">
                    <a:lumMod val="50000"/>
                  </a:schemeClr>
                </a:solidFill>
                <a:latin typeface="Arial"/>
                <a:cs typeface="Arial"/>
              </a:rPr>
              <a:t>TruHearing</a:t>
            </a:r>
            <a:r>
              <a:rPr lang="en-US" sz="1850" baseline="30000" dirty="0">
                <a:solidFill>
                  <a:schemeClr val="bg2">
                    <a:lumMod val="50000"/>
                  </a:schemeClr>
                </a:solidFill>
                <a:latin typeface="Arial"/>
                <a:cs typeface="Arial"/>
              </a:rPr>
              <a:t>®</a:t>
            </a:r>
            <a:r>
              <a:rPr lang="en-US" sz="1850" dirty="0">
                <a:solidFill>
                  <a:schemeClr val="bg2">
                    <a:lumMod val="50000"/>
                  </a:schemeClr>
                </a:solidFill>
                <a:latin typeface="Arial"/>
                <a:cs typeface="Arial"/>
              </a:rPr>
              <a:t> makes hearing aids affordable by providing savings to all VSP Vision Care members. </a:t>
            </a:r>
            <a:br>
              <a:rPr lang="en-US" sz="1850" dirty="0"/>
            </a:br>
            <a:br>
              <a:rPr lang="en-US" sz="1850" dirty="0"/>
            </a:br>
            <a:r>
              <a:rPr lang="en-US" sz="1850" b="1" dirty="0">
                <a:solidFill>
                  <a:schemeClr val="bg2">
                    <a:lumMod val="50000"/>
                  </a:schemeClr>
                </a:solidFill>
                <a:latin typeface="Arial"/>
                <a:cs typeface="Arial"/>
              </a:rPr>
              <a:t>As a VSP member, you can save up to 60% on a pair of hearing aids with </a:t>
            </a:r>
            <a:r>
              <a:rPr lang="en-US" sz="1850" b="1" dirty="0" err="1">
                <a:solidFill>
                  <a:schemeClr val="bg2">
                    <a:lumMod val="50000"/>
                  </a:schemeClr>
                </a:solidFill>
                <a:latin typeface="Arial"/>
                <a:cs typeface="Arial"/>
              </a:rPr>
              <a:t>TruHearing</a:t>
            </a:r>
            <a:r>
              <a:rPr lang="en-US" sz="1850" b="1" dirty="0">
                <a:solidFill>
                  <a:schemeClr val="bg2">
                    <a:lumMod val="50000"/>
                  </a:schemeClr>
                </a:solidFill>
                <a:latin typeface="Arial"/>
                <a:cs typeface="Arial"/>
              </a:rPr>
              <a:t>.</a:t>
            </a:r>
            <a:r>
              <a:rPr lang="en-US" sz="1850" baseline="30000" dirty="0">
                <a:solidFill>
                  <a:schemeClr val="bg2">
                    <a:lumMod val="50000"/>
                  </a:schemeClr>
                </a:solidFill>
                <a:latin typeface="Arial"/>
                <a:cs typeface="Arial"/>
              </a:rPr>
              <a:t>*</a:t>
            </a:r>
            <a:r>
              <a:rPr lang="en-US" sz="1850" b="1" dirty="0">
                <a:solidFill>
                  <a:schemeClr val="bg2">
                    <a:lumMod val="50000"/>
                  </a:schemeClr>
                </a:solidFill>
                <a:latin typeface="Arial"/>
                <a:cs typeface="Arial"/>
              </a:rPr>
              <a:t> </a:t>
            </a:r>
            <a:r>
              <a:rPr lang="en-US" sz="1850" dirty="0">
                <a:solidFill>
                  <a:schemeClr val="bg2">
                    <a:lumMod val="50000"/>
                  </a:schemeClr>
                </a:solidFill>
                <a:latin typeface="Arial"/>
                <a:cs typeface="Arial"/>
              </a:rPr>
              <a:t>Your dependents and even extended family members are eligible, too.</a:t>
            </a:r>
            <a:br>
              <a:rPr lang="en-US" sz="1850" dirty="0"/>
            </a:br>
            <a:br>
              <a:rPr lang="en-US" sz="1850" dirty="0"/>
            </a:br>
            <a:r>
              <a:rPr lang="en-US" sz="1850" dirty="0">
                <a:solidFill>
                  <a:schemeClr val="bg2">
                    <a:lumMod val="50000"/>
                  </a:schemeClr>
                </a:solidFill>
                <a:latin typeface="Arial"/>
                <a:cs typeface="Arial"/>
              </a:rPr>
              <a:t>Learn more about this VSP Member Extras </a:t>
            </a:r>
            <a:br>
              <a:rPr lang="en-US" sz="1850" dirty="0"/>
            </a:br>
            <a:r>
              <a:rPr lang="en-US" sz="1850" dirty="0">
                <a:solidFill>
                  <a:schemeClr val="bg2">
                    <a:lumMod val="50000"/>
                  </a:schemeClr>
                </a:solidFill>
                <a:latin typeface="Arial"/>
                <a:cs typeface="Arial"/>
              </a:rPr>
              <a:t>at </a:t>
            </a:r>
            <a:r>
              <a:rPr lang="en-US" sz="1850" b="1" dirty="0" err="1">
                <a:solidFill>
                  <a:schemeClr val="bg2">
                    <a:lumMod val="50000"/>
                  </a:schemeClr>
                </a:solidFill>
                <a:latin typeface="Arial"/>
                <a:cs typeface="Arial"/>
              </a:rPr>
              <a:t>truhearing.com</a:t>
            </a:r>
            <a:r>
              <a:rPr lang="en-US" sz="1850" b="1" dirty="0">
                <a:solidFill>
                  <a:schemeClr val="bg2">
                    <a:lumMod val="50000"/>
                  </a:schemeClr>
                </a:solidFill>
                <a:latin typeface="Arial"/>
                <a:cs typeface="Arial"/>
              </a:rPr>
              <a:t>/</a:t>
            </a:r>
            <a:r>
              <a:rPr lang="en-US" sz="1850" b="1" dirty="0" err="1">
                <a:solidFill>
                  <a:schemeClr val="bg2">
                    <a:lumMod val="50000"/>
                  </a:schemeClr>
                </a:solidFill>
                <a:latin typeface="Arial"/>
                <a:cs typeface="Arial"/>
              </a:rPr>
              <a:t>vsp</a:t>
            </a:r>
            <a:r>
              <a:rPr lang="en-US" sz="1850" dirty="0" err="1">
                <a:solidFill>
                  <a:schemeClr val="bg2">
                    <a:lumMod val="50000"/>
                  </a:schemeClr>
                </a:solidFill>
                <a:latin typeface="Arial"/>
                <a:cs typeface="Arial"/>
              </a:rPr>
              <a:t>.</a:t>
            </a:r>
            <a:endParaRPr lang="en-US" sz="1850" dirty="0">
              <a:solidFill>
                <a:schemeClr val="bg2">
                  <a:lumMod val="50000"/>
                </a:schemeClr>
              </a:solidFill>
              <a:latin typeface="Arial"/>
              <a:cs typeface="Arial"/>
            </a:endParaRPr>
          </a:p>
        </p:txBody>
      </p:sp>
      <p:pic>
        <p:nvPicPr>
          <p:cNvPr id="4" name="Picture 2" descr="TruHearing logo">
            <a:extLst>
              <a:ext uri="{FF2B5EF4-FFF2-40B4-BE49-F238E27FC236}">
                <a16:creationId xmlns:a16="http://schemas.microsoft.com/office/drawing/2014/main" id="{FF57900F-C8F3-8901-571E-AF0B8956AA1E}"/>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42" t="33404" r="-42" b="28182"/>
          <a:stretch/>
        </p:blipFill>
        <p:spPr bwMode="auto">
          <a:xfrm>
            <a:off x="1447800" y="4922262"/>
            <a:ext cx="3810000" cy="876300"/>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a:extLst>
              <a:ext uri="{FF2B5EF4-FFF2-40B4-BE49-F238E27FC236}">
                <a16:creationId xmlns:a16="http://schemas.microsoft.com/office/drawing/2014/main" id="{0599BCE7-3090-0A2E-6C8D-75E161A4D769}"/>
              </a:ext>
            </a:extLst>
          </p:cNvPr>
          <p:cNvSpPr>
            <a:spLocks noGrp="1"/>
          </p:cNvSpPr>
          <p:nvPr>
            <p:ph type="body" sz="quarter" idx="12"/>
          </p:nvPr>
        </p:nvSpPr>
        <p:spPr>
          <a:xfrm>
            <a:off x="2421467" y="5762246"/>
            <a:ext cx="5160433" cy="876300"/>
          </a:xfrm>
        </p:spPr>
        <p:txBody>
          <a:bodyPr>
            <a:noAutofit/>
          </a:bodyPr>
          <a:lstStyle/>
          <a:p>
            <a:pPr algn="l"/>
            <a:r>
              <a:rPr lang="en-US" dirty="0">
                <a:solidFill>
                  <a:schemeClr val="bg2"/>
                </a:solidFill>
              </a:rPr>
              <a:t>*VSP is providing information to its members but does not offer or provide any discount hearing program. VSP makes no endorsement, representations or warranties regarding any products or services offered by </a:t>
            </a:r>
            <a:r>
              <a:rPr lang="en-US" dirty="0" err="1">
                <a:solidFill>
                  <a:schemeClr val="bg2"/>
                </a:solidFill>
              </a:rPr>
              <a:t>TruHearing</a:t>
            </a:r>
            <a:r>
              <a:rPr lang="en-US" dirty="0">
                <a:solidFill>
                  <a:schemeClr val="bg2"/>
                </a:solidFill>
              </a:rPr>
              <a:t>, a third-party vendor. </a:t>
            </a:r>
            <a:r>
              <a:rPr lang="en-US" dirty="0" err="1">
                <a:solidFill>
                  <a:schemeClr val="bg2"/>
                </a:solidFill>
              </a:rPr>
              <a:t>TruHearing</a:t>
            </a:r>
            <a:r>
              <a:rPr lang="en-US" dirty="0">
                <a:solidFill>
                  <a:schemeClr val="bg2"/>
                </a:solidFill>
              </a:rPr>
              <a:t> is not insurance and not subject to state insurance regulations. For additional information, please visit </a:t>
            </a:r>
            <a:r>
              <a:rPr lang="en-US" dirty="0" err="1">
                <a:solidFill>
                  <a:schemeClr val="bg2"/>
                </a:solidFill>
              </a:rPr>
              <a:t>vsp.com</a:t>
            </a:r>
            <a:r>
              <a:rPr lang="en-US" dirty="0">
                <a:solidFill>
                  <a:schemeClr val="bg2"/>
                </a:solidFill>
              </a:rPr>
              <a:t>/offers/special-offers/hearing-aids/</a:t>
            </a:r>
            <a:r>
              <a:rPr lang="en-US" dirty="0" err="1">
                <a:solidFill>
                  <a:schemeClr val="bg2"/>
                </a:solidFill>
              </a:rPr>
              <a:t>truhearing</a:t>
            </a:r>
            <a:r>
              <a:rPr lang="en-US" dirty="0">
                <a:solidFill>
                  <a:schemeClr val="bg2"/>
                </a:solidFill>
              </a:rPr>
              <a:t>. For questions, contact </a:t>
            </a:r>
            <a:r>
              <a:rPr lang="en-US" dirty="0" err="1">
                <a:solidFill>
                  <a:schemeClr val="bg2"/>
                </a:solidFill>
              </a:rPr>
              <a:t>TruHearing</a:t>
            </a:r>
            <a:r>
              <a:rPr lang="en-US" dirty="0">
                <a:solidFill>
                  <a:schemeClr val="bg2"/>
                </a:solidFill>
              </a:rPr>
              <a:t> directly. Not available directly from VSP in the states of Washington and California.</a:t>
            </a:r>
          </a:p>
        </p:txBody>
      </p:sp>
    </p:spTree>
    <p:extLst>
      <p:ext uri="{BB962C8B-B14F-4D97-AF65-F5344CB8AC3E}">
        <p14:creationId xmlns:p14="http://schemas.microsoft.com/office/powerpoint/2010/main" val="2161346361"/>
      </p:ext>
    </p:extLst>
  </p:cSld>
  <p:clrMapOvr>
    <a:masterClrMapping/>
  </p:clrMapOvr>
  <p:transition spd="med" advClick="0" advTm="12800">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5AF42-0A7E-6DCF-E165-015E1482C7A5}"/>
            </a:ext>
          </a:extLst>
        </p:cNvPr>
        <p:cNvGrpSpPr/>
        <p:nvPr/>
      </p:nvGrpSpPr>
      <p:grpSpPr>
        <a:xfrm>
          <a:off x="0" y="0"/>
          <a:ext cx="0" cy="0"/>
          <a:chOff x="0" y="0"/>
          <a:chExt cx="0" cy="0"/>
        </a:xfrm>
      </p:grpSpPr>
      <p:graphicFrame>
        <p:nvGraphicFramePr>
          <p:cNvPr id="23" name="Table 22">
            <a:extLst>
              <a:ext uri="{FF2B5EF4-FFF2-40B4-BE49-F238E27FC236}">
                <a16:creationId xmlns:a16="http://schemas.microsoft.com/office/drawing/2014/main" id="{6ACA6901-B421-620E-5968-60D7DEC7FAC3}"/>
              </a:ext>
            </a:extLst>
          </p:cNvPr>
          <p:cNvGraphicFramePr>
            <a:graphicFrameLocks noGrp="1"/>
          </p:cNvGraphicFramePr>
          <p:nvPr/>
        </p:nvGraphicFramePr>
        <p:xfrm>
          <a:off x="713787" y="1177900"/>
          <a:ext cx="10972800" cy="5140391"/>
        </p:xfrm>
        <a:graphic>
          <a:graphicData uri="http://schemas.openxmlformats.org/drawingml/2006/table">
            <a:tbl>
              <a:tblPr firstRow="1" bandRow="1">
                <a:tableStyleId>{5C22544A-7EE6-4342-B048-85BDC9FD1C3A}</a:tableStyleId>
              </a:tblPr>
              <a:tblGrid>
                <a:gridCol w="2205360">
                  <a:extLst>
                    <a:ext uri="{9D8B030D-6E8A-4147-A177-3AD203B41FA5}">
                      <a16:colId xmlns:a16="http://schemas.microsoft.com/office/drawing/2014/main" val="3516747232"/>
                    </a:ext>
                  </a:extLst>
                </a:gridCol>
                <a:gridCol w="1452240">
                  <a:extLst>
                    <a:ext uri="{9D8B030D-6E8A-4147-A177-3AD203B41FA5}">
                      <a16:colId xmlns:a16="http://schemas.microsoft.com/office/drawing/2014/main" val="3060247188"/>
                    </a:ext>
                  </a:extLst>
                </a:gridCol>
                <a:gridCol w="4544013">
                  <a:extLst>
                    <a:ext uri="{9D8B030D-6E8A-4147-A177-3AD203B41FA5}">
                      <a16:colId xmlns:a16="http://schemas.microsoft.com/office/drawing/2014/main" val="1028463568"/>
                    </a:ext>
                  </a:extLst>
                </a:gridCol>
                <a:gridCol w="2771187">
                  <a:extLst>
                    <a:ext uri="{9D8B030D-6E8A-4147-A177-3AD203B41FA5}">
                      <a16:colId xmlns:a16="http://schemas.microsoft.com/office/drawing/2014/main" val="3490592877"/>
                    </a:ext>
                  </a:extLst>
                </a:gridCol>
              </a:tblGrid>
              <a:tr h="314960">
                <a:tc gridSpan="4">
                  <a:txBody>
                    <a:bodyPr/>
                    <a:lstStyle/>
                    <a:p>
                      <a:pPr algn="ctr"/>
                      <a:r>
                        <a:rPr lang="en-US" sz="1500"/>
                        <a:t>Glasses &amp; Sunglasses</a:t>
                      </a:r>
                    </a:p>
                  </a:txBody>
                  <a:tcPr>
                    <a:lnB w="28575" cap="flat" cmpd="sng" algn="ctr">
                      <a:solidFill>
                        <a:schemeClr val="bg1"/>
                      </a:solidFill>
                      <a:prstDash val="solid"/>
                      <a:round/>
                      <a:headEnd type="none" w="med" len="med"/>
                      <a:tailEnd type="none" w="med" len="med"/>
                    </a:lnB>
                    <a:solidFill>
                      <a:schemeClr val="bg2"/>
                    </a:solidFill>
                  </a:tcPr>
                </a:tc>
                <a:tc hMerge="1">
                  <a:txBody>
                    <a:bodyPr/>
                    <a:lstStyle/>
                    <a:p>
                      <a:endParaRPr lang="en-US"/>
                    </a:p>
                  </a:txBody>
                  <a:tcPr/>
                </a:tc>
                <a:tc hMerge="1">
                  <a:txBody>
                    <a:bodyPr/>
                    <a:lstStyle/>
                    <a:p>
                      <a:endParaRPr lang="en-US"/>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chemeClr val="bg2"/>
                    </a:solidFill>
                  </a:tcPr>
                </a:tc>
                <a:tc hMerge="1">
                  <a:txBody>
                    <a:bodyPr/>
                    <a:lstStyle/>
                    <a:p>
                      <a:endParaRPr lang="en-US"/>
                    </a:p>
                  </a:txBody>
                  <a:tcPr>
                    <a:lnB w="28575" cap="flat" cmpd="sng" algn="ctr">
                      <a:solidFill>
                        <a:schemeClr val="bg1"/>
                      </a:solidFill>
                      <a:prstDash val="solid"/>
                      <a:round/>
                      <a:headEnd type="none" w="med" len="med"/>
                      <a:tailEnd type="none" w="med" len="med"/>
                    </a:lnB>
                    <a:solidFill>
                      <a:schemeClr val="bg2"/>
                    </a:solidFill>
                  </a:tcPr>
                </a:tc>
                <a:extLst>
                  <a:ext uri="{0D108BD9-81ED-4DB2-BD59-A6C34878D82A}">
                    <a16:rowId xmlns:a16="http://schemas.microsoft.com/office/drawing/2014/main" val="904602660"/>
                  </a:ext>
                </a:extLst>
              </a:tr>
              <a:tr h="1491452">
                <a:tc gridSpan="4">
                  <a:txBody>
                    <a:bodyPr/>
                    <a:lstStyle/>
                    <a:p>
                      <a:pPr algn="ctr"/>
                      <a:endParaRPr lang="en-US" sz="1500"/>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hMerge="1">
                  <a:txBody>
                    <a:bodyPr/>
                    <a:lstStyle/>
                    <a:p>
                      <a:endParaRPr lang="en-US"/>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696116554"/>
                  </a:ext>
                </a:extLst>
              </a:tr>
              <a:tr h="314960">
                <a:tc gridSpan="4">
                  <a:txBody>
                    <a:bodyPr/>
                    <a:lstStyle/>
                    <a:p>
                      <a:pPr algn="ctr"/>
                      <a:r>
                        <a:rPr lang="en-US" sz="1500" b="1">
                          <a:solidFill>
                            <a:schemeClr val="bg1"/>
                          </a:solidFill>
                        </a:rPr>
                        <a:t>LASIK</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hMerge="1">
                  <a:txBody>
                    <a:bodyPr/>
                    <a:lstStyle/>
                    <a:p>
                      <a:endParaRP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hMerge="1">
                  <a:txBody>
                    <a:bodyPr/>
                    <a:lstStyle/>
                    <a:p>
                      <a:pPr algn="ctr"/>
                      <a:r>
                        <a:rPr lang="en-US" sz="1600" b="1">
                          <a:solidFill>
                            <a:schemeClr val="bg1"/>
                          </a:solidFill>
                        </a:rPr>
                        <a:t>LASIK</a:t>
                      </a: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hMerge="1">
                  <a:txBody>
                    <a:bodyPr/>
                    <a:lstStyle/>
                    <a:p>
                      <a:pPr algn="ctr"/>
                      <a:endParaRPr lang="en-US" sz="1600" b="1">
                        <a:solidFill>
                          <a:schemeClr val="bg1"/>
                        </a:solidFill>
                      </a:endParaRPr>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extLst>
                  <a:ext uri="{0D108BD9-81ED-4DB2-BD59-A6C34878D82A}">
                    <a16:rowId xmlns:a16="http://schemas.microsoft.com/office/drawing/2014/main" val="1093533439"/>
                  </a:ext>
                </a:extLst>
              </a:tr>
              <a:tr h="789593">
                <a:tc>
                  <a:txBody>
                    <a:bodyPr/>
                    <a:lstStyle/>
                    <a:p>
                      <a:pPr algn="ctr"/>
                      <a:endParaRPr lang="en-US" sz="1500"/>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gridSpan="2">
                  <a:txBody>
                    <a:bodyPr/>
                    <a:lstStyle/>
                    <a:p>
                      <a:pPr algn="ctr"/>
                      <a:endParaRPr lang="en-US" sz="150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hMerge="1">
                  <a:txBody>
                    <a:bodyPr/>
                    <a:lstStyle/>
                    <a:p>
                      <a:pPr algn="ctr"/>
                      <a:endParaRPr lang="en-US" sz="160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a:txBody>
                    <a:bodyPr/>
                    <a:lstStyle/>
                    <a:p>
                      <a:pPr algn="ctr"/>
                      <a:endParaRPr lang="en-US" sz="1500"/>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846101301"/>
                  </a:ext>
                </a:extLst>
              </a:tr>
              <a:tr h="314960">
                <a:tc>
                  <a:txBody>
                    <a:bodyPr/>
                    <a:lstStyle/>
                    <a:p>
                      <a:pPr algn="ctr"/>
                      <a:r>
                        <a:rPr lang="en-US" sz="1500" b="1">
                          <a:solidFill>
                            <a:schemeClr val="bg1"/>
                          </a:solidFill>
                        </a:rPr>
                        <a:t>Contacts</a:t>
                      </a:r>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gridSpan="2">
                  <a:txBody>
                    <a:bodyPr/>
                    <a:lstStyle/>
                    <a:p>
                      <a:pPr algn="ctr"/>
                      <a:r>
                        <a:rPr lang="en-US" sz="1500" b="1">
                          <a:solidFill>
                            <a:schemeClr val="bg1"/>
                          </a:solidFill>
                        </a:rPr>
                        <a:t>Health &amp; Wellness</a:t>
                      </a: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hMerge="1">
                  <a:txBody>
                    <a:bodyPr/>
                    <a:lstStyle/>
                    <a:p>
                      <a:pPr algn="ctr"/>
                      <a:r>
                        <a:rPr lang="en-US" sz="1600" b="1">
                          <a:solidFill>
                            <a:schemeClr val="bg1"/>
                          </a:solidFill>
                        </a:rPr>
                        <a:t>Health &amp; Wellness</a:t>
                      </a: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a:txBody>
                    <a:bodyPr/>
                    <a:lstStyle/>
                    <a:p>
                      <a:pPr algn="ctr"/>
                      <a:r>
                        <a:rPr lang="en-US" sz="1500" b="1">
                          <a:solidFill>
                            <a:schemeClr val="bg1"/>
                          </a:solidFill>
                        </a:rPr>
                        <a:t>Hearing Health</a:t>
                      </a:r>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extLst>
                  <a:ext uri="{0D108BD9-81ED-4DB2-BD59-A6C34878D82A}">
                    <a16:rowId xmlns:a16="http://schemas.microsoft.com/office/drawing/2014/main" val="1723568138"/>
                  </a:ext>
                </a:extLst>
              </a:tr>
              <a:tr h="789593">
                <a:tc>
                  <a:txBody>
                    <a:bodyPr/>
                    <a:lstStyle/>
                    <a:p>
                      <a:pPr algn="ctr"/>
                      <a:endParaRPr lang="en-US" sz="1500"/>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gridSpan="2">
                  <a:txBody>
                    <a:bodyPr/>
                    <a:lstStyle/>
                    <a:p>
                      <a:pPr algn="ctr"/>
                      <a:endParaRPr lang="en-US" sz="150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hMerge="1">
                  <a:txBody>
                    <a:bodyPr/>
                    <a:lstStyle/>
                    <a:p>
                      <a:pPr algn="ctr"/>
                      <a:endParaRPr lang="en-US" sz="160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tc>
                  <a:txBody>
                    <a:bodyPr/>
                    <a:lstStyle/>
                    <a:p>
                      <a:pPr algn="ctr"/>
                      <a:endParaRPr lang="en-US" sz="1500"/>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67661634"/>
                  </a:ext>
                </a:extLst>
              </a:tr>
              <a:tr h="314960">
                <a:tc gridSpan="3">
                  <a:txBody>
                    <a:bodyPr/>
                    <a:lstStyle/>
                    <a:p>
                      <a:pPr algn="ctr"/>
                      <a:r>
                        <a:rPr lang="en-US" sz="1500" b="1">
                          <a:solidFill>
                            <a:schemeClr val="bg1"/>
                          </a:solidFill>
                        </a:rPr>
                        <a:t>Money &amp; Life Management</a:t>
                      </a:r>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hMerge="1">
                  <a:txBody>
                    <a:bodyPr/>
                    <a:lstStyle/>
                    <a:p>
                      <a:endParaRPr lang="en-US"/>
                    </a:p>
                  </a:txBody>
                  <a:tcPr/>
                </a:tc>
                <a:tc hMerge="1">
                  <a:txBody>
                    <a:bodyPr/>
                    <a:lstStyle/>
                    <a:p>
                      <a:pPr algn="ctr"/>
                      <a:endParaRPr lang="en-US" sz="1600" b="1">
                        <a:solidFill>
                          <a:schemeClr val="bg1"/>
                        </a:solidFill>
                      </a:endParaRPr>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tc>
                  <a:txBody>
                    <a:bodyPr/>
                    <a:lstStyle/>
                    <a:p>
                      <a:pPr algn="ctr"/>
                      <a:r>
                        <a:rPr lang="en-US" sz="1500" b="1">
                          <a:solidFill>
                            <a:schemeClr val="bg1"/>
                          </a:solidFill>
                        </a:rPr>
                        <a:t>Leisure &amp; Lifestyle</a:t>
                      </a:r>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2"/>
                    </a:solidFill>
                  </a:tcPr>
                </a:tc>
                <a:extLst>
                  <a:ext uri="{0D108BD9-81ED-4DB2-BD59-A6C34878D82A}">
                    <a16:rowId xmlns:a16="http://schemas.microsoft.com/office/drawing/2014/main" val="2527900499"/>
                  </a:ext>
                </a:extLst>
              </a:tr>
              <a:tr h="789593">
                <a:tc gridSpan="2">
                  <a:txBody>
                    <a:bodyPr/>
                    <a:lstStyle/>
                    <a:p>
                      <a:pPr algn="ctr"/>
                      <a:endParaRPr lang="en-US" sz="1500"/>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noFill/>
                  </a:tcPr>
                </a:tc>
                <a:tc hMerge="1">
                  <a:txBody>
                    <a:bodyPr/>
                    <a:lstStyle/>
                    <a:p>
                      <a:pPr algn="ctr"/>
                      <a:endParaRPr lang="en-US" sz="160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chemeClr val="bg1"/>
                    </a:solidFill>
                  </a:tcPr>
                </a:tc>
                <a:tc>
                  <a:txBody>
                    <a:bodyPr/>
                    <a:lstStyle/>
                    <a:p>
                      <a:pPr algn="ctr"/>
                      <a:endParaRPr lang="en-US" sz="150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chemeClr val="bg1"/>
                    </a:solidFill>
                  </a:tcPr>
                </a:tc>
                <a:tc>
                  <a:txBody>
                    <a:bodyPr/>
                    <a:lstStyle/>
                    <a:p>
                      <a:pPr algn="ctr"/>
                      <a:endParaRPr lang="en-US" sz="1500" dirty="0"/>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solidFill>
                      <a:schemeClr val="bg1"/>
                    </a:solidFill>
                  </a:tcPr>
                </a:tc>
                <a:extLst>
                  <a:ext uri="{0D108BD9-81ED-4DB2-BD59-A6C34878D82A}">
                    <a16:rowId xmlns:a16="http://schemas.microsoft.com/office/drawing/2014/main" val="1101210447"/>
                  </a:ext>
                </a:extLst>
              </a:tr>
            </a:tbl>
          </a:graphicData>
        </a:graphic>
      </p:graphicFrame>
      <p:pic>
        <p:nvPicPr>
          <p:cNvPr id="20" name="Picture 19" descr="bausch + Lomb logo">
            <a:extLst>
              <a:ext uri="{FF2B5EF4-FFF2-40B4-BE49-F238E27FC236}">
                <a16:creationId xmlns:a16="http://schemas.microsoft.com/office/drawing/2014/main" id="{6AB5B89C-F719-FE59-07A4-7F70F1488C9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6326" b="19698"/>
          <a:stretch/>
        </p:blipFill>
        <p:spPr>
          <a:xfrm>
            <a:off x="1083934" y="4510838"/>
            <a:ext cx="1553124" cy="551279"/>
          </a:xfrm>
          <a:prstGeom prst="rect">
            <a:avLst/>
          </a:prstGeom>
        </p:spPr>
      </p:pic>
      <p:pic>
        <p:nvPicPr>
          <p:cNvPr id="21" name="Picture 20" descr="lasikPlus logo">
            <a:extLst>
              <a:ext uri="{FF2B5EF4-FFF2-40B4-BE49-F238E27FC236}">
                <a16:creationId xmlns:a16="http://schemas.microsoft.com/office/drawing/2014/main" id="{CE35201B-B5A4-0741-567C-93A7CD20DB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10783" y="3535044"/>
            <a:ext cx="1465245" cy="402769"/>
          </a:xfrm>
          <a:prstGeom prst="rect">
            <a:avLst/>
          </a:prstGeom>
        </p:spPr>
      </p:pic>
      <p:pic>
        <p:nvPicPr>
          <p:cNvPr id="28" name="Picture 27" descr="the Lasik Vision Instituted logo">
            <a:extLst>
              <a:ext uri="{FF2B5EF4-FFF2-40B4-BE49-F238E27FC236}">
                <a16:creationId xmlns:a16="http://schemas.microsoft.com/office/drawing/2014/main" id="{71DBDDF0-121B-A168-E8E4-12D2147908DD}"/>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4320459" y="3545072"/>
            <a:ext cx="1333108" cy="382709"/>
          </a:xfrm>
          <a:prstGeom prst="rect">
            <a:avLst/>
          </a:prstGeom>
        </p:spPr>
      </p:pic>
      <p:pic>
        <p:nvPicPr>
          <p:cNvPr id="29" name="Picture 28" descr="N Vision eye centers logo">
            <a:extLst>
              <a:ext uri="{FF2B5EF4-FFF2-40B4-BE49-F238E27FC236}">
                <a16:creationId xmlns:a16="http://schemas.microsoft.com/office/drawing/2014/main" id="{19200466-95D7-8249-D721-229B0E3AAB90}"/>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6697998" y="3550167"/>
            <a:ext cx="1437797" cy="372520"/>
          </a:xfrm>
          <a:prstGeom prst="rect">
            <a:avLst/>
          </a:prstGeom>
        </p:spPr>
      </p:pic>
      <p:pic>
        <p:nvPicPr>
          <p:cNvPr id="30" name="Picture 29" descr="TLC Laser Eye Centers logo">
            <a:extLst>
              <a:ext uri="{FF2B5EF4-FFF2-40B4-BE49-F238E27FC236}">
                <a16:creationId xmlns:a16="http://schemas.microsoft.com/office/drawing/2014/main" id="{7FF41C88-E241-0E2B-DED5-9D79616F3D0C}"/>
              </a:ext>
            </a:extLst>
          </p:cNvPr>
          <p:cNvPicPr>
            <a:picLocks noChangeAspect="1"/>
          </p:cNvPicPr>
          <p:nvPr/>
        </p:nvPicPr>
        <p:blipFill>
          <a:blip r:embed="rId8"/>
          <a:stretch>
            <a:fillRect/>
          </a:stretch>
        </p:blipFill>
        <p:spPr>
          <a:xfrm>
            <a:off x="9180227" y="3512889"/>
            <a:ext cx="1422523" cy="447079"/>
          </a:xfrm>
          <a:prstGeom prst="rect">
            <a:avLst/>
          </a:prstGeom>
        </p:spPr>
      </p:pic>
      <p:pic>
        <p:nvPicPr>
          <p:cNvPr id="31" name="Picture 30" descr="care Credit logo">
            <a:extLst>
              <a:ext uri="{FF2B5EF4-FFF2-40B4-BE49-F238E27FC236}">
                <a16:creationId xmlns:a16="http://schemas.microsoft.com/office/drawing/2014/main" id="{8FA88019-E197-C039-8E2B-F33087A936DD}"/>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1902941" y="5687871"/>
            <a:ext cx="1573121" cy="267805"/>
          </a:xfrm>
          <a:prstGeom prst="rect">
            <a:avLst/>
          </a:prstGeom>
        </p:spPr>
      </p:pic>
      <p:pic>
        <p:nvPicPr>
          <p:cNvPr id="32" name="Picture 31" descr="everplans logo">
            <a:extLst>
              <a:ext uri="{FF2B5EF4-FFF2-40B4-BE49-F238E27FC236}">
                <a16:creationId xmlns:a16="http://schemas.microsoft.com/office/drawing/2014/main" id="{E958753C-CC8D-188A-6C20-F75D72F7CB9E}"/>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l="9876" t="12304" r="955" b="8144"/>
          <a:stretch/>
        </p:blipFill>
        <p:spPr>
          <a:xfrm>
            <a:off x="4065101" y="5661568"/>
            <a:ext cx="1441859" cy="320411"/>
          </a:xfrm>
          <a:prstGeom prst="rect">
            <a:avLst/>
          </a:prstGeom>
        </p:spPr>
      </p:pic>
      <p:pic>
        <p:nvPicPr>
          <p:cNvPr id="36" name="Picture 35" descr="truhearing logo">
            <a:extLst>
              <a:ext uri="{FF2B5EF4-FFF2-40B4-BE49-F238E27FC236}">
                <a16:creationId xmlns:a16="http://schemas.microsoft.com/office/drawing/2014/main" id="{AFE2A3EB-330F-1D64-08BF-BDB4F3EA27B1}"/>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653631" y="4658613"/>
            <a:ext cx="1292464" cy="255729"/>
          </a:xfrm>
          <a:prstGeom prst="rect">
            <a:avLst/>
          </a:prstGeom>
        </p:spPr>
      </p:pic>
      <p:pic>
        <p:nvPicPr>
          <p:cNvPr id="38" name="Picture 37" descr="vsp simple values logo">
            <a:extLst>
              <a:ext uri="{FF2B5EF4-FFF2-40B4-BE49-F238E27FC236}">
                <a16:creationId xmlns:a16="http://schemas.microsoft.com/office/drawing/2014/main" id="{0D4B779A-FB51-496B-DCF6-22A5EDD0FA76}"/>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753517" y="5649958"/>
            <a:ext cx="1292464" cy="343631"/>
          </a:xfrm>
          <a:prstGeom prst="rect">
            <a:avLst/>
          </a:prstGeom>
        </p:spPr>
      </p:pic>
      <p:pic>
        <p:nvPicPr>
          <p:cNvPr id="39" name="Picture 38" descr="sunsync logo">
            <a:extLst>
              <a:ext uri="{FF2B5EF4-FFF2-40B4-BE49-F238E27FC236}">
                <a16:creationId xmlns:a16="http://schemas.microsoft.com/office/drawing/2014/main" id="{398A6F0F-B3CF-7CDF-C24D-057FBF88B989}"/>
              </a:ext>
            </a:extLst>
          </p:cNvPr>
          <p:cNvPicPr>
            <a:picLocks noChangeAspect="1"/>
          </p:cNvPicPr>
          <p:nvPr/>
        </p:nvPicPr>
        <p:blipFill>
          <a:blip r:embed="rId13"/>
          <a:stretch>
            <a:fillRect/>
          </a:stretch>
        </p:blipFill>
        <p:spPr>
          <a:xfrm>
            <a:off x="2896131" y="2539789"/>
            <a:ext cx="1486340" cy="320409"/>
          </a:xfrm>
          <a:prstGeom prst="rect">
            <a:avLst/>
          </a:prstGeom>
        </p:spPr>
      </p:pic>
      <p:pic>
        <p:nvPicPr>
          <p:cNvPr id="41" name="Picture 40" descr="tech shield logo">
            <a:extLst>
              <a:ext uri="{FF2B5EF4-FFF2-40B4-BE49-F238E27FC236}">
                <a16:creationId xmlns:a16="http://schemas.microsoft.com/office/drawing/2014/main" id="{B8638A2E-542B-ED42-9910-0DF267686492}"/>
              </a:ext>
            </a:extLst>
          </p:cNvPr>
          <p:cNvPicPr>
            <a:picLocks noChangeAspect="1"/>
          </p:cNvPicPr>
          <p:nvPr/>
        </p:nvPicPr>
        <p:blipFill>
          <a:blip r:embed="rId14"/>
          <a:stretch>
            <a:fillRect/>
          </a:stretch>
        </p:blipFill>
        <p:spPr>
          <a:xfrm>
            <a:off x="4736473" y="2553677"/>
            <a:ext cx="1791275" cy="292633"/>
          </a:xfrm>
          <a:prstGeom prst="rect">
            <a:avLst/>
          </a:prstGeom>
        </p:spPr>
      </p:pic>
      <p:pic>
        <p:nvPicPr>
          <p:cNvPr id="42" name="Picture 41" descr="unity logo">
            <a:extLst>
              <a:ext uri="{FF2B5EF4-FFF2-40B4-BE49-F238E27FC236}">
                <a16:creationId xmlns:a16="http://schemas.microsoft.com/office/drawing/2014/main" id="{988D3854-2019-7BD3-C8F0-ABA2066AE024}"/>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228094" y="2441455"/>
            <a:ext cx="915367" cy="517077"/>
          </a:xfrm>
          <a:prstGeom prst="rect">
            <a:avLst/>
          </a:prstGeom>
        </p:spPr>
      </p:pic>
      <p:pic>
        <p:nvPicPr>
          <p:cNvPr id="45" name="Picture 44" descr="zeiss logo">
            <a:extLst>
              <a:ext uri="{FF2B5EF4-FFF2-40B4-BE49-F238E27FC236}">
                <a16:creationId xmlns:a16="http://schemas.microsoft.com/office/drawing/2014/main" id="{A731B481-A83C-B6E0-5328-74A0D214B0F7}"/>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1127816" y="2441455"/>
            <a:ext cx="369445" cy="517077"/>
          </a:xfrm>
          <a:prstGeom prst="rect">
            <a:avLst/>
          </a:prstGeom>
        </p:spPr>
      </p:pic>
      <p:pic>
        <p:nvPicPr>
          <p:cNvPr id="47" name="Picture 46" descr="Extra $20 to Spend graphic">
            <a:extLst>
              <a:ext uri="{FF2B5EF4-FFF2-40B4-BE49-F238E27FC236}">
                <a16:creationId xmlns:a16="http://schemas.microsoft.com/office/drawing/2014/main" id="{490511C8-6184-B73D-377F-36B015E88CA2}"/>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818156" y="1711552"/>
            <a:ext cx="630733" cy="487680"/>
          </a:xfrm>
          <a:prstGeom prst="rect">
            <a:avLst/>
          </a:prstGeom>
        </p:spPr>
      </p:pic>
      <p:pic>
        <p:nvPicPr>
          <p:cNvPr id="48" name="Picture 47" descr="eyeconic logo">
            <a:extLst>
              <a:ext uri="{FF2B5EF4-FFF2-40B4-BE49-F238E27FC236}">
                <a16:creationId xmlns:a16="http://schemas.microsoft.com/office/drawing/2014/main" id="{E314BFF7-11E7-62CD-9BE5-CADD02032E74}"/>
              </a:ext>
            </a:extLst>
          </p:cNvPr>
          <p:cNvPicPr>
            <a:picLocks noChangeAspect="1"/>
          </p:cNvPicPr>
          <p:nvPr/>
        </p:nvPicPr>
        <p:blipFill rotWithShape="1">
          <a:blip r:embed="rId18">
            <a:extLst>
              <a:ext uri="{28A0092B-C50C-407E-A947-70E740481C1C}">
                <a14:useLocalDpi xmlns:a14="http://schemas.microsoft.com/office/drawing/2010/main"/>
              </a:ext>
            </a:extLst>
          </a:blip>
          <a:srcRect t="12025" b="17297"/>
          <a:stretch/>
        </p:blipFill>
        <p:spPr>
          <a:xfrm>
            <a:off x="5856421" y="1704528"/>
            <a:ext cx="1292464" cy="517077"/>
          </a:xfrm>
          <a:prstGeom prst="rect">
            <a:avLst/>
          </a:prstGeom>
        </p:spPr>
      </p:pic>
      <p:pic>
        <p:nvPicPr>
          <p:cNvPr id="50" name="Picture 49" descr="Hoya logo">
            <a:extLst>
              <a:ext uri="{FF2B5EF4-FFF2-40B4-BE49-F238E27FC236}">
                <a16:creationId xmlns:a16="http://schemas.microsoft.com/office/drawing/2014/main" id="{AA1F7FFD-F03B-B31C-8755-E1E8A87FEECF}"/>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7556419" y="1756855"/>
            <a:ext cx="1299391" cy="366416"/>
          </a:xfrm>
          <a:prstGeom prst="rect">
            <a:avLst/>
          </a:prstGeom>
        </p:spPr>
      </p:pic>
      <p:pic>
        <p:nvPicPr>
          <p:cNvPr id="51" name="Picture 50" descr="nike swoosh logo">
            <a:extLst>
              <a:ext uri="{FF2B5EF4-FFF2-40B4-BE49-F238E27FC236}">
                <a16:creationId xmlns:a16="http://schemas.microsoft.com/office/drawing/2014/main" id="{73A8AB06-B92D-422A-FFF5-30CCF9C7D20D}"/>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0707393" y="1763913"/>
            <a:ext cx="789868" cy="398307"/>
          </a:xfrm>
          <a:prstGeom prst="rect">
            <a:avLst/>
          </a:prstGeom>
        </p:spPr>
      </p:pic>
      <p:pic>
        <p:nvPicPr>
          <p:cNvPr id="55" name="Picture 54" descr="Dragon logo">
            <a:extLst>
              <a:ext uri="{FF2B5EF4-FFF2-40B4-BE49-F238E27FC236}">
                <a16:creationId xmlns:a16="http://schemas.microsoft.com/office/drawing/2014/main" id="{3C8BA209-6335-6131-0DA7-395706C41E4A}"/>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799257" y="1802861"/>
            <a:ext cx="1830433" cy="320411"/>
          </a:xfrm>
          <a:prstGeom prst="rect">
            <a:avLst/>
          </a:prstGeom>
        </p:spPr>
      </p:pic>
      <p:sp>
        <p:nvSpPr>
          <p:cNvPr id="3" name="Title 2">
            <a:extLst>
              <a:ext uri="{FF2B5EF4-FFF2-40B4-BE49-F238E27FC236}">
                <a16:creationId xmlns:a16="http://schemas.microsoft.com/office/drawing/2014/main" id="{CD7BB553-E045-8D5E-D7FC-1FF4D22BA883}"/>
              </a:ext>
            </a:extLst>
          </p:cNvPr>
          <p:cNvSpPr>
            <a:spLocks noGrp="1"/>
          </p:cNvSpPr>
          <p:nvPr>
            <p:ph type="title"/>
          </p:nvPr>
        </p:nvSpPr>
        <p:spPr/>
        <p:txBody>
          <a:bodyPr/>
          <a:lstStyle/>
          <a:p>
            <a:r>
              <a:rPr lang="en-US" dirty="0"/>
              <a:t>VSP Member Extras</a:t>
            </a:r>
          </a:p>
        </p:txBody>
      </p:sp>
      <p:sp>
        <p:nvSpPr>
          <p:cNvPr id="10" name="Text Placeholder 9">
            <a:extLst>
              <a:ext uri="{FF2B5EF4-FFF2-40B4-BE49-F238E27FC236}">
                <a16:creationId xmlns:a16="http://schemas.microsoft.com/office/drawing/2014/main" id="{DEFF29A8-CBDF-913A-3A7F-239CFAD80936}"/>
              </a:ext>
            </a:extLst>
          </p:cNvPr>
          <p:cNvSpPr>
            <a:spLocks noGrp="1"/>
          </p:cNvSpPr>
          <p:nvPr>
            <p:ph type="body" sz="quarter" idx="13"/>
          </p:nvPr>
        </p:nvSpPr>
        <p:spPr>
          <a:xfrm>
            <a:off x="1012826" y="6072344"/>
            <a:ext cx="10972799" cy="398307"/>
          </a:xfrm>
        </p:spPr>
        <p:txBody>
          <a:bodyPr>
            <a:noAutofit/>
          </a:bodyPr>
          <a:lstStyle/>
          <a:p>
            <a:r>
              <a:rPr lang="en-US" dirty="0"/>
              <a:t>*VSP Member Extras are only available through VSP network doctors or participating partners. Some offers may only be available to VSP members with applicable plan benefits. Promotions are evaluated regularly and are subject to change. VSP shall have no liability whatsoever for the services or products or the discounts that may be offered by third parties. These third-party offers are void where prohibited. </a:t>
            </a:r>
          </a:p>
        </p:txBody>
      </p:sp>
      <p:pic>
        <p:nvPicPr>
          <p:cNvPr id="4" name="Picture 3" descr="enchroma logo">
            <a:extLst>
              <a:ext uri="{FF2B5EF4-FFF2-40B4-BE49-F238E27FC236}">
                <a16:creationId xmlns:a16="http://schemas.microsoft.com/office/drawing/2014/main" id="{603521D0-187D-B744-5219-DC424E69800E}"/>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3037222" y="1658267"/>
            <a:ext cx="1373401" cy="609600"/>
          </a:xfrm>
          <a:prstGeom prst="rect">
            <a:avLst/>
          </a:prstGeom>
        </p:spPr>
      </p:pic>
      <p:pic>
        <p:nvPicPr>
          <p:cNvPr id="6" name="Picture 5" descr="optomap logo">
            <a:extLst>
              <a:ext uri="{FF2B5EF4-FFF2-40B4-BE49-F238E27FC236}">
                <a16:creationId xmlns:a16="http://schemas.microsoft.com/office/drawing/2014/main" id="{E024D235-E8B4-24F0-A4F0-8FC0E793B46B}"/>
              </a:ext>
            </a:extLst>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5864917" y="4658612"/>
            <a:ext cx="1539047" cy="255728"/>
          </a:xfrm>
          <a:prstGeom prst="rect">
            <a:avLst/>
          </a:prstGeom>
        </p:spPr>
      </p:pic>
      <p:pic>
        <p:nvPicPr>
          <p:cNvPr id="8" name="Picture 7" descr="smart credit logo">
            <a:extLst>
              <a:ext uri="{FF2B5EF4-FFF2-40B4-BE49-F238E27FC236}">
                <a16:creationId xmlns:a16="http://schemas.microsoft.com/office/drawing/2014/main" id="{9AA09191-9B7A-3C68-E80B-CE2E941E0380}"/>
              </a:ext>
            </a:extLst>
          </p:cNvPr>
          <p:cNvPicPr>
            <a:picLocks noChangeAspect="1"/>
          </p:cNvPicPr>
          <p:nvPr/>
        </p:nvPicPr>
        <p:blipFill rotWithShape="1">
          <a:blip r:embed="rId24" cstate="screen">
            <a:extLst>
              <a:ext uri="{28A0092B-C50C-407E-A947-70E740481C1C}">
                <a14:useLocalDpi xmlns:a14="http://schemas.microsoft.com/office/drawing/2010/main"/>
              </a:ext>
            </a:extLst>
          </a:blip>
          <a:srcRect t="32313" b="32198"/>
          <a:stretch/>
        </p:blipFill>
        <p:spPr>
          <a:xfrm>
            <a:off x="6096001" y="5677817"/>
            <a:ext cx="1441857" cy="287913"/>
          </a:xfrm>
          <a:prstGeom prst="rect">
            <a:avLst/>
          </a:prstGeom>
        </p:spPr>
      </p:pic>
      <p:pic>
        <p:nvPicPr>
          <p:cNvPr id="5" name="Picture 4" descr="diabetes resources logo">
            <a:extLst>
              <a:ext uri="{FF2B5EF4-FFF2-40B4-BE49-F238E27FC236}">
                <a16:creationId xmlns:a16="http://schemas.microsoft.com/office/drawing/2014/main" id="{890751A3-6DD9-A968-E9AF-407FB750C6D3}"/>
              </a:ext>
            </a:extLst>
          </p:cNvPr>
          <p:cNvPicPr>
            <a:picLocks noChangeAspect="1"/>
          </p:cNvPicPr>
          <p:nvPr/>
        </p:nvPicPr>
        <p:blipFill rotWithShape="1">
          <a:blip r:embed="rId25">
            <a:extLst>
              <a:ext uri="{28A0092B-C50C-407E-A947-70E740481C1C}">
                <a14:useLocalDpi xmlns:a14="http://schemas.microsoft.com/office/drawing/2010/main"/>
              </a:ext>
            </a:extLst>
          </a:blip>
          <a:srcRect l="36755" t="71524" r="53552" b="21256"/>
          <a:stretch/>
        </p:blipFill>
        <p:spPr>
          <a:xfrm>
            <a:off x="3048222" y="4576927"/>
            <a:ext cx="1000125" cy="419100"/>
          </a:xfrm>
          <a:prstGeom prst="rect">
            <a:avLst/>
          </a:prstGeom>
        </p:spPr>
      </p:pic>
      <p:pic>
        <p:nvPicPr>
          <p:cNvPr id="14" name="Picture 13" descr="up to 40% off Lens enhancements graphic">
            <a:extLst>
              <a:ext uri="{FF2B5EF4-FFF2-40B4-BE49-F238E27FC236}">
                <a16:creationId xmlns:a16="http://schemas.microsoft.com/office/drawing/2014/main" id="{9BBDB68B-FF85-5899-E10F-9A0CD2022914}"/>
              </a:ext>
            </a:extLst>
          </p:cNvPr>
          <p:cNvPicPr>
            <a:picLocks noChangeAspect="1"/>
          </p:cNvPicPr>
          <p:nvPr/>
        </p:nvPicPr>
        <p:blipFill>
          <a:blip r:embed="rId26" cstate="print">
            <a:extLst>
              <a:ext uri="{28A0092B-C50C-407E-A947-70E740481C1C}">
                <a14:useLocalDpi xmlns:a14="http://schemas.microsoft.com/office/drawing/2010/main"/>
              </a:ext>
            </a:extLst>
          </a:blip>
          <a:stretch>
            <a:fillRect/>
          </a:stretch>
        </p:blipFill>
        <p:spPr>
          <a:xfrm>
            <a:off x="6881750" y="2457676"/>
            <a:ext cx="992343" cy="484632"/>
          </a:xfrm>
          <a:prstGeom prst="rect">
            <a:avLst/>
          </a:prstGeom>
        </p:spPr>
      </p:pic>
      <p:pic>
        <p:nvPicPr>
          <p:cNvPr id="16" name="Picture 15" descr="maui jim logo">
            <a:extLst>
              <a:ext uri="{FF2B5EF4-FFF2-40B4-BE49-F238E27FC236}">
                <a16:creationId xmlns:a16="http://schemas.microsoft.com/office/drawing/2014/main" id="{0AF50508-1457-0AEE-6705-BA39F9D26055}"/>
              </a:ext>
            </a:extLst>
          </p:cNvPr>
          <p:cNvPicPr>
            <a:picLocks noChangeAspect="1"/>
          </p:cNvPicPr>
          <p:nvPr/>
        </p:nvPicPr>
        <p:blipFill>
          <a:blip r:embed="rId27" cstate="print">
            <a:extLst>
              <a:ext uri="{28A0092B-C50C-407E-A947-70E740481C1C}">
                <a14:useLocalDpi xmlns:a14="http://schemas.microsoft.com/office/drawing/2010/main"/>
              </a:ext>
            </a:extLst>
          </a:blip>
          <a:srcRect/>
          <a:stretch/>
        </p:blipFill>
        <p:spPr>
          <a:xfrm>
            <a:off x="9263343" y="1738240"/>
            <a:ext cx="1036520" cy="521139"/>
          </a:xfrm>
          <a:prstGeom prst="rect">
            <a:avLst/>
          </a:prstGeom>
        </p:spPr>
      </p:pic>
      <p:sp>
        <p:nvSpPr>
          <p:cNvPr id="17" name="TextBox 16">
            <a:extLst>
              <a:ext uri="{FF2B5EF4-FFF2-40B4-BE49-F238E27FC236}">
                <a16:creationId xmlns:a16="http://schemas.microsoft.com/office/drawing/2014/main" id="{6D7A5C08-1256-2F75-853C-233804B5CAA5}"/>
              </a:ext>
            </a:extLst>
          </p:cNvPr>
          <p:cNvSpPr txBox="1"/>
          <p:nvPr/>
        </p:nvSpPr>
        <p:spPr>
          <a:xfrm>
            <a:off x="799257" y="2561494"/>
            <a:ext cx="1742873" cy="276999"/>
          </a:xfrm>
          <a:prstGeom prst="rect">
            <a:avLst/>
          </a:prstGeom>
          <a:noFill/>
        </p:spPr>
        <p:txBody>
          <a:bodyPr wrap="square" rtlCol="0">
            <a:spAutoFit/>
          </a:bodyPr>
          <a:lstStyle/>
          <a:p>
            <a:pPr marL="0" marR="0" lvl="0" indent="0" algn="ctr" defTabSz="914194"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A60FF"/>
                </a:solidFill>
                <a:effectLst/>
                <a:uLnTx/>
                <a:uFillTx/>
                <a:latin typeface="Arial" panose="020B0604020202020204"/>
                <a:ea typeface="+mn-ea"/>
                <a:cs typeface="+mn-cs"/>
              </a:rPr>
              <a:t>Premier Edge Promise</a:t>
            </a:r>
          </a:p>
        </p:txBody>
      </p:sp>
      <p:pic>
        <p:nvPicPr>
          <p:cNvPr id="22" name="Graphic 21" descr="visionworks logo">
            <a:extLst>
              <a:ext uri="{FF2B5EF4-FFF2-40B4-BE49-F238E27FC236}">
                <a16:creationId xmlns:a16="http://schemas.microsoft.com/office/drawing/2014/main" id="{95F2DC47-A1A6-9146-5B13-2A6F2DC0D6C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9497462" y="2595218"/>
            <a:ext cx="1276351" cy="209551"/>
          </a:xfrm>
          <a:prstGeom prst="rect">
            <a:avLst/>
          </a:prstGeom>
        </p:spPr>
      </p:pic>
      <p:pic>
        <p:nvPicPr>
          <p:cNvPr id="25" name="Picture 24" descr="lumify logo">
            <a:extLst>
              <a:ext uri="{FF2B5EF4-FFF2-40B4-BE49-F238E27FC236}">
                <a16:creationId xmlns:a16="http://schemas.microsoft.com/office/drawing/2014/main" id="{05ED0C74-93D6-B989-7ECC-269DE84BA075}"/>
              </a:ext>
            </a:extLst>
          </p:cNvPr>
          <p:cNvPicPr>
            <a:picLocks noChangeAspect="1"/>
          </p:cNvPicPr>
          <p:nvPr/>
        </p:nvPicPr>
        <p:blipFill>
          <a:blip r:embed="rId29" cstate="print">
            <a:extLst>
              <a:ext uri="{28A0092B-C50C-407E-A947-70E740481C1C}">
                <a14:useLocalDpi xmlns:a14="http://schemas.microsoft.com/office/drawing/2010/main"/>
              </a:ext>
            </a:extLst>
          </a:blip>
          <a:stretch>
            <a:fillRect/>
          </a:stretch>
        </p:blipFill>
        <p:spPr>
          <a:xfrm>
            <a:off x="4290705" y="4514499"/>
            <a:ext cx="1331851" cy="543956"/>
          </a:xfrm>
          <a:prstGeom prst="rect">
            <a:avLst/>
          </a:prstGeom>
        </p:spPr>
      </p:pic>
      <p:pic>
        <p:nvPicPr>
          <p:cNvPr id="7" name="Picture 6" descr="vision rescue logo">
            <a:extLst>
              <a:ext uri="{FF2B5EF4-FFF2-40B4-BE49-F238E27FC236}">
                <a16:creationId xmlns:a16="http://schemas.microsoft.com/office/drawing/2014/main" id="{19CB2E71-F6C7-1341-B158-EF1CDC09B6F9}"/>
              </a:ext>
            </a:extLst>
          </p:cNvPr>
          <p:cNvPicPr>
            <a:picLocks noChangeAspect="1"/>
          </p:cNvPicPr>
          <p:nvPr/>
        </p:nvPicPr>
        <p:blipFill rotWithShape="1">
          <a:blip r:embed="rId30">
            <a:extLst>
              <a:ext uri="{28A0092B-C50C-407E-A947-70E740481C1C}">
                <a14:useLocalDpi xmlns:a14="http://schemas.microsoft.com/office/drawing/2010/main" val="0"/>
              </a:ext>
            </a:extLst>
          </a:blip>
          <a:srcRect t="18010" b="10695"/>
          <a:stretch/>
        </p:blipFill>
        <p:spPr>
          <a:xfrm>
            <a:off x="7646323" y="4567901"/>
            <a:ext cx="1089728" cy="437153"/>
          </a:xfrm>
          <a:prstGeom prst="rect">
            <a:avLst/>
          </a:prstGeom>
        </p:spPr>
      </p:pic>
    </p:spTree>
    <p:custDataLst>
      <p:tags r:id="rId1"/>
    </p:custDataLst>
    <p:extLst>
      <p:ext uri="{BB962C8B-B14F-4D97-AF65-F5344CB8AC3E}">
        <p14:creationId xmlns:p14="http://schemas.microsoft.com/office/powerpoint/2010/main" val="2205206823"/>
      </p:ext>
    </p:extLst>
  </p:cSld>
  <p:clrMapOvr>
    <a:masterClrMapping/>
  </p:clrMapOvr>
  <p:transition spd="med" advClick="0" advTm="14200">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Photograph of a person wearing a white floral dress standing in a grassy field with mountains in the background during sunset. ">
            <a:extLst>
              <a:ext uri="{FF2B5EF4-FFF2-40B4-BE49-F238E27FC236}">
                <a16:creationId xmlns:a16="http://schemas.microsoft.com/office/drawing/2014/main" id="{7EBB18C2-593F-47D7-D048-D4E3D158756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818" b="7818"/>
          <a:stretch/>
        </p:blipFill>
        <p:spPr/>
      </p:pic>
      <p:sp>
        <p:nvSpPr>
          <p:cNvPr id="11" name="Title 10">
            <a:extLst>
              <a:ext uri="{FF2B5EF4-FFF2-40B4-BE49-F238E27FC236}">
                <a16:creationId xmlns:a16="http://schemas.microsoft.com/office/drawing/2014/main" id="{2B712A99-EC25-C989-AE2C-8F485A9AA0F4}"/>
              </a:ext>
            </a:extLst>
          </p:cNvPr>
          <p:cNvSpPr>
            <a:spLocks noGrp="1"/>
          </p:cNvSpPr>
          <p:nvPr>
            <p:ph type="title"/>
          </p:nvPr>
        </p:nvSpPr>
        <p:spPr>
          <a:xfrm>
            <a:off x="609600" y="1501226"/>
            <a:ext cx="10972800" cy="1498600"/>
          </a:xfrm>
        </p:spPr>
        <p:txBody>
          <a:bodyPr/>
          <a:lstStyle/>
          <a:p>
            <a:r>
              <a:rPr lang="en-US">
                <a:solidFill>
                  <a:schemeClr val="bg1"/>
                </a:solidFill>
              </a:rPr>
              <a:t>Enroll Today!</a:t>
            </a:r>
          </a:p>
        </p:txBody>
      </p:sp>
      <p:sp>
        <p:nvSpPr>
          <p:cNvPr id="15" name="Rectangle 14">
            <a:extLst>
              <a:ext uri="{FF2B5EF4-FFF2-40B4-BE49-F238E27FC236}">
                <a16:creationId xmlns:a16="http://schemas.microsoft.com/office/drawing/2014/main" id="{1B6F22A6-886E-CD42-AEEC-37BD42BDFF0F}"/>
              </a:ext>
            </a:extLst>
          </p:cNvPr>
          <p:cNvSpPr/>
          <p:nvPr/>
        </p:nvSpPr>
        <p:spPr>
          <a:xfrm>
            <a:off x="609600" y="2493422"/>
            <a:ext cx="5600955" cy="461665"/>
          </a:xfrm>
          <a:prstGeom prst="rect">
            <a:avLst/>
          </a:prstGeom>
        </p:spPr>
        <p:txBody>
          <a:bodyPr wrap="square">
            <a:spAutoFit/>
          </a:bodyPr>
          <a:lstStyle>
            <a:defPPr>
              <a:defRPr lang="en-US"/>
            </a:defPPr>
            <a:lvl1pPr marL="0" algn="l" defTabSz="685663" rtl="0" eaLnBrk="1" latinLnBrk="0" hangingPunct="1">
              <a:defRPr sz="1350" kern="1200">
                <a:solidFill>
                  <a:schemeClr val="tx1"/>
                </a:solidFill>
                <a:latin typeface="+mn-lt"/>
                <a:ea typeface="+mn-ea"/>
                <a:cs typeface="+mn-cs"/>
              </a:defRPr>
            </a:lvl1pPr>
            <a:lvl2pPr marL="342831" algn="l" defTabSz="685663" rtl="0" eaLnBrk="1" latinLnBrk="0" hangingPunct="1">
              <a:defRPr sz="1350" kern="1200">
                <a:solidFill>
                  <a:schemeClr val="tx1"/>
                </a:solidFill>
                <a:latin typeface="+mn-lt"/>
                <a:ea typeface="+mn-ea"/>
                <a:cs typeface="+mn-cs"/>
              </a:defRPr>
            </a:lvl2pPr>
            <a:lvl3pPr marL="685663" algn="l" defTabSz="685663" rtl="0" eaLnBrk="1" latinLnBrk="0" hangingPunct="1">
              <a:defRPr sz="1350" kern="1200">
                <a:solidFill>
                  <a:schemeClr val="tx1"/>
                </a:solidFill>
                <a:latin typeface="+mn-lt"/>
                <a:ea typeface="+mn-ea"/>
                <a:cs typeface="+mn-cs"/>
              </a:defRPr>
            </a:lvl3pPr>
            <a:lvl4pPr marL="1028494" algn="l" defTabSz="685663" rtl="0" eaLnBrk="1" latinLnBrk="0" hangingPunct="1">
              <a:defRPr sz="1350" kern="1200">
                <a:solidFill>
                  <a:schemeClr val="tx1"/>
                </a:solidFill>
                <a:latin typeface="+mn-lt"/>
                <a:ea typeface="+mn-ea"/>
                <a:cs typeface="+mn-cs"/>
              </a:defRPr>
            </a:lvl4pPr>
            <a:lvl5pPr marL="1371326" algn="l" defTabSz="685663" rtl="0" eaLnBrk="1" latinLnBrk="0" hangingPunct="1">
              <a:defRPr sz="1350" kern="1200">
                <a:solidFill>
                  <a:schemeClr val="tx1"/>
                </a:solidFill>
                <a:latin typeface="+mn-lt"/>
                <a:ea typeface="+mn-ea"/>
                <a:cs typeface="+mn-cs"/>
              </a:defRPr>
            </a:lvl5pPr>
            <a:lvl6pPr marL="1714157" algn="l" defTabSz="685663" rtl="0" eaLnBrk="1" latinLnBrk="0" hangingPunct="1">
              <a:defRPr sz="1350" kern="1200">
                <a:solidFill>
                  <a:schemeClr val="tx1"/>
                </a:solidFill>
                <a:latin typeface="+mn-lt"/>
                <a:ea typeface="+mn-ea"/>
                <a:cs typeface="+mn-cs"/>
              </a:defRPr>
            </a:lvl6pPr>
            <a:lvl7pPr marL="2056989" algn="l" defTabSz="685663" rtl="0" eaLnBrk="1" latinLnBrk="0" hangingPunct="1">
              <a:defRPr sz="1350" kern="1200">
                <a:solidFill>
                  <a:schemeClr val="tx1"/>
                </a:solidFill>
                <a:latin typeface="+mn-lt"/>
                <a:ea typeface="+mn-ea"/>
                <a:cs typeface="+mn-cs"/>
              </a:defRPr>
            </a:lvl7pPr>
            <a:lvl8pPr marL="2399820" algn="l" defTabSz="685663" rtl="0" eaLnBrk="1" latinLnBrk="0" hangingPunct="1">
              <a:defRPr sz="1350" kern="1200">
                <a:solidFill>
                  <a:schemeClr val="tx1"/>
                </a:solidFill>
                <a:latin typeface="+mn-lt"/>
                <a:ea typeface="+mn-ea"/>
                <a:cs typeface="+mn-cs"/>
              </a:defRPr>
            </a:lvl8pPr>
            <a:lvl9pPr marL="2742651" algn="l" defTabSz="685663" rtl="0" eaLnBrk="1" latinLnBrk="0" hangingPunct="1">
              <a:defRPr sz="1350" kern="1200">
                <a:solidFill>
                  <a:schemeClr val="tx1"/>
                </a:solidFill>
                <a:latin typeface="+mn-lt"/>
                <a:ea typeface="+mn-ea"/>
                <a:cs typeface="+mn-cs"/>
              </a:defRPr>
            </a:lvl9pPr>
          </a:lstStyle>
          <a:p>
            <a:pPr marL="0" marR="0" lvl="0" indent="0" algn="l" defTabSz="914194" rtl="0" eaLnBrk="1" fontAlgn="auto" latinLnBrk="0" hangingPunct="1">
              <a:lnSpc>
                <a:spcPct val="100000"/>
              </a:lnSpc>
              <a:spcBef>
                <a:spcPts val="0"/>
              </a:spcBef>
              <a:spcAft>
                <a:spcPts val="1200"/>
              </a:spcAft>
              <a:buClrTx/>
              <a:buSzTx/>
              <a:buFontTx/>
              <a:buNone/>
              <a:tabLst/>
              <a:defRPr/>
            </a:pPr>
            <a:r>
              <a:rPr kumimoji="0" lang="en-US" sz="24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June 2026 </a:t>
            </a:r>
            <a:endParaRPr kumimoji="0" lang="en-US" sz="2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id="{7F972E82-3CE3-AB5A-51AC-527DECF27BDA}"/>
              </a:ext>
            </a:extLst>
          </p:cNvPr>
          <p:cNvSpPr/>
          <p:nvPr/>
        </p:nvSpPr>
        <p:spPr>
          <a:xfrm>
            <a:off x="609601" y="3317467"/>
            <a:ext cx="5663608" cy="1077218"/>
          </a:xfrm>
          <a:prstGeom prst="rect">
            <a:avLst/>
          </a:prstGeom>
        </p:spPr>
        <p:txBody>
          <a:bodyPr wrap="square" lIns="91440" tIns="45720" rIns="91440" bIns="45720" anchor="t">
            <a:spAutoFit/>
          </a:bodyPr>
          <a:lstStyle>
            <a:defPPr>
              <a:defRPr lang="en-US"/>
            </a:defPPr>
            <a:lvl1pPr marL="0" algn="l" defTabSz="685663" rtl="0" eaLnBrk="1" latinLnBrk="0" hangingPunct="1">
              <a:defRPr sz="1350" kern="1200">
                <a:solidFill>
                  <a:schemeClr val="tx1"/>
                </a:solidFill>
                <a:latin typeface="+mn-lt"/>
                <a:ea typeface="+mn-ea"/>
                <a:cs typeface="+mn-cs"/>
              </a:defRPr>
            </a:lvl1pPr>
            <a:lvl2pPr marL="342831" algn="l" defTabSz="685663" rtl="0" eaLnBrk="1" latinLnBrk="0" hangingPunct="1">
              <a:defRPr sz="1350" kern="1200">
                <a:solidFill>
                  <a:schemeClr val="tx1"/>
                </a:solidFill>
                <a:latin typeface="+mn-lt"/>
                <a:ea typeface="+mn-ea"/>
                <a:cs typeface="+mn-cs"/>
              </a:defRPr>
            </a:lvl2pPr>
            <a:lvl3pPr marL="685663" algn="l" defTabSz="685663" rtl="0" eaLnBrk="1" latinLnBrk="0" hangingPunct="1">
              <a:defRPr sz="1350" kern="1200">
                <a:solidFill>
                  <a:schemeClr val="tx1"/>
                </a:solidFill>
                <a:latin typeface="+mn-lt"/>
                <a:ea typeface="+mn-ea"/>
                <a:cs typeface="+mn-cs"/>
              </a:defRPr>
            </a:lvl3pPr>
            <a:lvl4pPr marL="1028494" algn="l" defTabSz="685663" rtl="0" eaLnBrk="1" latinLnBrk="0" hangingPunct="1">
              <a:defRPr sz="1350" kern="1200">
                <a:solidFill>
                  <a:schemeClr val="tx1"/>
                </a:solidFill>
                <a:latin typeface="+mn-lt"/>
                <a:ea typeface="+mn-ea"/>
                <a:cs typeface="+mn-cs"/>
              </a:defRPr>
            </a:lvl4pPr>
            <a:lvl5pPr marL="1371326" algn="l" defTabSz="685663" rtl="0" eaLnBrk="1" latinLnBrk="0" hangingPunct="1">
              <a:defRPr sz="1350" kern="1200">
                <a:solidFill>
                  <a:schemeClr val="tx1"/>
                </a:solidFill>
                <a:latin typeface="+mn-lt"/>
                <a:ea typeface="+mn-ea"/>
                <a:cs typeface="+mn-cs"/>
              </a:defRPr>
            </a:lvl5pPr>
            <a:lvl6pPr marL="1714157" algn="l" defTabSz="685663" rtl="0" eaLnBrk="1" latinLnBrk="0" hangingPunct="1">
              <a:defRPr sz="1350" kern="1200">
                <a:solidFill>
                  <a:schemeClr val="tx1"/>
                </a:solidFill>
                <a:latin typeface="+mn-lt"/>
                <a:ea typeface="+mn-ea"/>
                <a:cs typeface="+mn-cs"/>
              </a:defRPr>
            </a:lvl6pPr>
            <a:lvl7pPr marL="2056989" algn="l" defTabSz="685663" rtl="0" eaLnBrk="1" latinLnBrk="0" hangingPunct="1">
              <a:defRPr sz="1350" kern="1200">
                <a:solidFill>
                  <a:schemeClr val="tx1"/>
                </a:solidFill>
                <a:latin typeface="+mn-lt"/>
                <a:ea typeface="+mn-ea"/>
                <a:cs typeface="+mn-cs"/>
              </a:defRPr>
            </a:lvl7pPr>
            <a:lvl8pPr marL="2399820" algn="l" defTabSz="685663" rtl="0" eaLnBrk="1" latinLnBrk="0" hangingPunct="1">
              <a:defRPr sz="1350" kern="1200">
                <a:solidFill>
                  <a:schemeClr val="tx1"/>
                </a:solidFill>
                <a:latin typeface="+mn-lt"/>
                <a:ea typeface="+mn-ea"/>
                <a:cs typeface="+mn-cs"/>
              </a:defRPr>
            </a:lvl8pPr>
            <a:lvl9pPr marL="2742651" algn="l" defTabSz="685663" rtl="0" eaLnBrk="1" latinLnBrk="0" hangingPunct="1">
              <a:defRPr sz="1350" kern="1200">
                <a:solidFill>
                  <a:schemeClr val="tx1"/>
                </a:solidFill>
                <a:latin typeface="+mn-lt"/>
                <a:ea typeface="+mn-ea"/>
                <a:cs typeface="+mn-cs"/>
              </a:defRPr>
            </a:lvl9pPr>
          </a:lstStyle>
          <a:p>
            <a:pPr marL="0" marR="0" lvl="0" indent="0" algn="l" defTabSz="914194"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VSP helps you see well and be well with </a:t>
            </a:r>
            <a:b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the coverage and quality care you deserve.</a:t>
            </a:r>
          </a:p>
          <a:p>
            <a:pPr marL="0" marR="0" lvl="0" indent="0" algn="l" defTabSz="914194"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mn-ea"/>
                <a:cs typeface="Arial"/>
              </a:rPr>
              <a:t>Visit </a:t>
            </a:r>
            <a:r>
              <a:rPr kumimoji="0" lang="en-US" sz="1800" b="1" i="0" u="none" strike="noStrike" kern="1200" cap="none" spc="0" normalizeH="0" baseline="0" noProof="0" dirty="0" err="1">
                <a:ln>
                  <a:noFill/>
                </a:ln>
                <a:solidFill>
                  <a:srgbClr val="FFFFFF"/>
                </a:solidFill>
                <a:effectLst/>
                <a:uLnTx/>
                <a:uFillTx/>
                <a:latin typeface="Arial"/>
                <a:ea typeface="+mn-ea"/>
                <a:cs typeface="Arial"/>
              </a:rPr>
              <a:t>vsp.com</a:t>
            </a:r>
            <a:r>
              <a:rPr kumimoji="0" lang="en-US" sz="1800" b="1" i="0" u="none" strike="noStrike" kern="1200" cap="none" spc="0" normalizeH="0" baseline="0" noProof="0" dirty="0">
                <a:ln>
                  <a:noFill/>
                </a:ln>
                <a:solidFill>
                  <a:srgbClr val="FFFFFF"/>
                </a:solidFill>
                <a:effectLst/>
                <a:uLnTx/>
                <a:uFillTx/>
                <a:latin typeface="Arial"/>
                <a:ea typeface="+mn-ea"/>
                <a:cs typeface="Arial"/>
              </a:rPr>
              <a:t> </a:t>
            </a:r>
            <a:r>
              <a:rPr kumimoji="0" lang="en-US" sz="1800" b="0" i="0" u="none" strike="noStrike" kern="1200" cap="none" spc="0" normalizeH="0" baseline="0" noProof="0" dirty="0">
                <a:ln>
                  <a:noFill/>
                </a:ln>
                <a:solidFill>
                  <a:srgbClr val="FFFFFF"/>
                </a:solidFill>
                <a:effectLst/>
                <a:uLnTx/>
                <a:uFillTx/>
                <a:latin typeface="Arial"/>
                <a:ea typeface="+mn-ea"/>
                <a:cs typeface="Arial"/>
              </a:rPr>
              <a:t>or call </a:t>
            </a:r>
            <a:r>
              <a:rPr kumimoji="0" lang="en-US" sz="1800" b="1" i="0" u="none" strike="noStrike" kern="1200" cap="none" spc="0" normalizeH="0" baseline="0" noProof="0" dirty="0">
                <a:ln>
                  <a:noFill/>
                </a:ln>
                <a:solidFill>
                  <a:srgbClr val="FFFFFF"/>
                </a:solidFill>
                <a:effectLst/>
                <a:uLnTx/>
                <a:uFillTx/>
                <a:latin typeface="Arial"/>
                <a:ea typeface="+mn-ea"/>
                <a:cs typeface="Arial"/>
              </a:rPr>
              <a:t>800.877.7195 (TTY: 711).</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 name="Text Placeholder 12">
            <a:extLst>
              <a:ext uri="{FF2B5EF4-FFF2-40B4-BE49-F238E27FC236}">
                <a16:creationId xmlns:a16="http://schemas.microsoft.com/office/drawing/2014/main" id="{6B28D61E-EC9D-9D12-5A75-19F40A9FC0FA}"/>
              </a:ext>
            </a:extLst>
          </p:cNvPr>
          <p:cNvSpPr>
            <a:spLocks noGrp="1"/>
          </p:cNvSpPr>
          <p:nvPr>
            <p:ph type="body" sz="quarter" idx="12"/>
          </p:nvPr>
        </p:nvSpPr>
        <p:spPr>
          <a:xfrm>
            <a:off x="2929466" y="5763987"/>
            <a:ext cx="6590091" cy="874560"/>
          </a:xfrm>
        </p:spPr>
        <p:txBody>
          <a:bodyPr>
            <a:noAutofit/>
          </a:bodyPr>
          <a:lstStyle/>
          <a:p>
            <a:pPr algn="l"/>
            <a:r>
              <a:rPr lang="en-US" dirty="0">
                <a:solidFill>
                  <a:schemeClr val="bg1"/>
                </a:solidFill>
              </a:rPr>
              <a:t>Availability of VSP Premier Edge may vary.</a:t>
            </a:r>
          </a:p>
          <a:p>
            <a:pPr algn="l"/>
            <a:r>
              <a:rPr lang="en-US" dirty="0">
                <a:solidFill>
                  <a:schemeClr val="bg1"/>
                </a:solidFill>
              </a:rPr>
              <a:t>©2026 Vision Service Plan. All rights reserved.</a:t>
            </a:r>
            <a:br>
              <a:rPr lang="en-US" dirty="0">
                <a:solidFill>
                  <a:schemeClr val="bg1"/>
                </a:solidFill>
              </a:rPr>
            </a:br>
            <a:r>
              <a:rPr lang="en-US" dirty="0">
                <a:solidFill>
                  <a:schemeClr val="bg1"/>
                </a:solidFill>
              </a:rPr>
              <a:t>VSP, </a:t>
            </a:r>
            <a:r>
              <a:rPr lang="en-US" dirty="0" err="1">
                <a:solidFill>
                  <a:schemeClr val="bg1"/>
                </a:solidFill>
              </a:rPr>
              <a:t>Eyeconic</a:t>
            </a:r>
            <a:r>
              <a:rPr lang="en-US" dirty="0">
                <a:solidFill>
                  <a:schemeClr val="bg1"/>
                </a:solidFill>
              </a:rPr>
              <a:t>, and </a:t>
            </a:r>
            <a:r>
              <a:rPr lang="en-US" dirty="0" err="1">
                <a:solidFill>
                  <a:schemeClr val="bg1"/>
                </a:solidFill>
              </a:rPr>
              <a:t>WellVision</a:t>
            </a:r>
            <a:r>
              <a:rPr lang="en-US" dirty="0">
                <a:solidFill>
                  <a:schemeClr val="bg1"/>
                </a:solidFill>
              </a:rPr>
              <a:t> Exam are registered trademarks, and VSP Premier </a:t>
            </a:r>
            <a:br>
              <a:rPr lang="en-US" dirty="0">
                <a:solidFill>
                  <a:schemeClr val="bg1"/>
                </a:solidFill>
              </a:rPr>
            </a:br>
            <a:r>
              <a:rPr lang="en-US" dirty="0">
                <a:solidFill>
                  <a:schemeClr val="bg1"/>
                </a:solidFill>
              </a:rPr>
              <a:t>Edge is a trademark of Vision Service Plan. </a:t>
            </a:r>
          </a:p>
          <a:p>
            <a:pPr algn="l"/>
            <a:r>
              <a:rPr lang="en-US" dirty="0">
                <a:solidFill>
                  <a:schemeClr val="bg1"/>
                </a:solidFill>
              </a:rPr>
              <a:t>All other brands or marks are the property of their respective owners.</a:t>
            </a:r>
          </a:p>
        </p:txBody>
      </p:sp>
      <p:sp>
        <p:nvSpPr>
          <p:cNvPr id="2" name="TextBox 1">
            <a:extLst>
              <a:ext uri="{FF2B5EF4-FFF2-40B4-BE49-F238E27FC236}">
                <a16:creationId xmlns:a16="http://schemas.microsoft.com/office/drawing/2014/main" id="{1ACDFED2-95CD-98D8-7F14-760F45F5AA33}"/>
              </a:ext>
            </a:extLst>
          </p:cNvPr>
          <p:cNvSpPr txBox="1"/>
          <p:nvPr/>
        </p:nvSpPr>
        <p:spPr>
          <a:xfrm>
            <a:off x="914399" y="6396296"/>
            <a:ext cx="3849343" cy="215444"/>
          </a:xfrm>
          <a:prstGeom prst="rect">
            <a:avLst/>
          </a:prstGeom>
          <a:noFill/>
        </p:spPr>
        <p:txBody>
          <a:bodyPr wrap="square" lIns="0" rtlCol="0">
            <a:spAutoFit/>
          </a:bodyPr>
          <a:lstStyle/>
          <a:p>
            <a:pPr marL="0" marR="0" lvl="0" indent="0" algn="l" defTabSz="91419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Arial" panose="020B0604020202020204"/>
                <a:ea typeface="+mn-ea"/>
                <a:cs typeface="+mn-cs"/>
              </a:rPr>
              <a:t>Classification: Confidential</a:t>
            </a:r>
          </a:p>
        </p:txBody>
      </p:sp>
    </p:spTree>
    <p:extLst>
      <p:ext uri="{BB962C8B-B14F-4D97-AF65-F5344CB8AC3E}">
        <p14:creationId xmlns:p14="http://schemas.microsoft.com/office/powerpoint/2010/main" val="2856202372"/>
      </p:ext>
    </p:extLst>
  </p:cSld>
  <p:clrMapOvr>
    <a:masterClrMapping/>
  </p:clrMapOvr>
  <p:transition spd="med" advClick="0" advTm="8550">
    <p:fade/>
  </p:transition>
</p:sld>
</file>

<file path=ppt/tags/tag1.xml><?xml version="1.0" encoding="utf-8"?>
<p:tagLst xmlns:a="http://schemas.openxmlformats.org/drawingml/2006/main" xmlns:r="http://schemas.openxmlformats.org/officeDocument/2006/relationships" xmlns:p="http://schemas.openxmlformats.org/presentationml/2006/main">
  <p:tag name="SEISMICINSTANCE" val="{&quot;format&quot;:&quot;pptx&quot;,&quot;origin&quot;:{&quot;formId&quot;:&quot;18bf8dc3-2999-489e-9768-6a828461c592&quot;,&quot;content&quot;:{&quot;id&quot;:&quot;a55dcb89-9637-470b-8354-eb87afb567ac&quot;,&quot;name&quot;:&quot;Presentation: Member Benefits&quot;,&quot;format&quot;:&quot;pptx&quot;,&quot;version&quot;:&quot;1.0&quot;,&quot;versionId&quot;:&quot;698f2194-71c2-463a-a016-fb8644e0ec79&quot;},&quot;formName&quot;:&quot;Presentation: Member Benefits&quot;,&quot;contentId&quot;:&quot;a55dcb89-9637-470b-8354-eb87afb567ac&quot;,&quot;profileId&quot;:&quot;c9bbeca6-8667-4aaa-b59d-bd750dbd38ac&quot;,&quot;fullPathId&quot;:&quot;/dd3e432592-abdb-4423-b733-dce19e5d41e7/dfOWY2OWYzODAtMTM3YS00MmVlLTlmYTgtNzM4ZDIwOTg3NDEz,PT0=,TWVtYmVy/lf698f2194-71c2-463a-a016-fb8644e0ec79&quot;,&quot;repository&quot;:&quot;doccenter&quot;,&quot;teamsiteId&quot;:&quot;c9427871-2c1e-4ceb-9318-9ecee97aadd5&quot;,&quot;fullPathName&quot;:&quot;\\Browse by Audience\\Member\\Presentation: Member Benefits&quot;,&quot;contentVersionId&quot;:&quot;698f2194-71c2-463a-a016-fb8644e0ec79&quot;,&quot;profileVersionId&quot;:&quot;da031171-e822-4a91-b1d9-06dc93b33cf2&quot;},&quot;storages&quot;:[],&quot;generator&quot;:&quot;LiveDoc&quot;,&quot;instanceId&quot;:&quot;cac10769-0179-476b-a366-183052d21b7f&quot;,&quot;generationId&quot;:&quot;61c9de88-7925-4e35-89e6-ebeecef2833b&quot;,&quot;regionalFormat&quot;:{&quot;name&quot;:&quot;en-US&quot;,&quot;displayName&quot;:&quot;English (United States)&quot;},&quot;instanceStageId&quot;:&quot;47820a5c-154c-403f-88f4-c1a1ff4b3c8c&quot;,&quot;instanceStageType&quot;:2}"/>
</p:tagLst>
</file>

<file path=ppt/tags/tag2.xml><?xml version="1.0" encoding="utf-8"?>
<p:tagLst xmlns:a="http://schemas.openxmlformats.org/drawingml/2006/main" xmlns:r="http://schemas.openxmlformats.org/officeDocument/2006/relationships" xmlns:p="http://schemas.openxmlformats.org/presentationml/2006/main">
  <p:tag name="SEISMICPAGE" val="{&quot;index&quot;:84,&quot;reference&quot;:{&quot;contentId&quot;:&quot;d43c9368-54c3-49d2-8832-54107f95e292&quot;,&quot;contentVersionId&quot;:&quot;ef0929f8-b480-4c75-9eec-0c93856cb2b1&quot;,&quot;contentVersion&quot;:&quot;3.0&quot;,&quot;page&quot;:{&quot;pageId&quot;:&quot;28f4a78c-3114-4d78-a3ab-6f7886a530e5&quot;,&quot;index&quot;:2,&quot;slideId&quot;:362}}}"/>
</p:tagLst>
</file>

<file path=ppt/theme/theme1.xml><?xml version="1.0" encoding="utf-8"?>
<a:theme xmlns:a="http://schemas.openxmlformats.org/drawingml/2006/main" name="2024 master">
  <a:themeElements>
    <a:clrScheme name="VSP new">
      <a:dk1>
        <a:srgbClr val="000000"/>
      </a:dk1>
      <a:lt1>
        <a:srgbClr val="FFFFFF"/>
      </a:lt1>
      <a:dk2>
        <a:srgbClr val="595959"/>
      </a:dk2>
      <a:lt2>
        <a:srgbClr val="8C8C8C"/>
      </a:lt2>
      <a:accent1>
        <a:srgbClr val="3A60FF"/>
      </a:accent1>
      <a:accent2>
        <a:srgbClr val="241ED6"/>
      </a:accent2>
      <a:accent3>
        <a:srgbClr val="7BE0FC"/>
      </a:accent3>
      <a:accent4>
        <a:srgbClr val="0B2334"/>
      </a:accent4>
      <a:accent5>
        <a:srgbClr val="00C2C0"/>
      </a:accent5>
      <a:accent6>
        <a:srgbClr val="FFC709"/>
      </a:accent6>
      <a:hlink>
        <a:srgbClr val="241ED6"/>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04E789C-E6F8-41A1-839D-88D8E3D3EB01}">
  <we:reference id="7d570271-b346-45bb-9db7-9681a383d749" version="1.0.0.632" store="EXCatalog" storeType="EXCatalog"/>
  <we:alternateReferences>
    <we:reference id="WA200004074" version="1.0.0.632" store="en-US" storeType="OMEX"/>
  </we:alternateReferences>
  <we:properties/>
  <we:bindings/>
  <we:snapshot xmlns:r="http://schemas.openxmlformats.org/officeDocument/2006/relationships"/>
</we:webextension>
</file>

<file path=docMetadata/LabelInfo.xml><?xml version="1.0" encoding="utf-8"?>
<clbl:labelList xmlns:clbl="http://schemas.microsoft.com/office/2020/mipLabelMetadata">
  <clbl:label id="{e07395c4-3511-4a4a-9257-93d896e258e0}" enabled="1" method="Standard" siteId="{3510753d-6c40-48ae-9b9e-2fc672d5e5dd}" contentBits="0" removed="0"/>
</clbl:labelList>
</file>

<file path=docProps/app.xml><?xml version="1.0" encoding="utf-8"?>
<Properties xmlns="http://schemas.openxmlformats.org/officeDocument/2006/extended-properties" xmlns:vt="http://schemas.openxmlformats.org/officeDocument/2006/docPropsVTypes">
  <TotalTime>5405</TotalTime>
  <Words>3617</Words>
  <Application>Microsoft Office PowerPoint</Application>
  <PresentationFormat>Widescreen</PresentationFormat>
  <Paragraphs>271</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Helvetica</vt:lpstr>
      <vt:lpstr>Arial</vt:lpstr>
      <vt:lpstr>ＭＳ Ｐゴシック</vt:lpstr>
      <vt:lpstr>Calibri</vt:lpstr>
      <vt:lpstr>Aptos</vt:lpstr>
      <vt:lpstr>Times New Roman</vt:lpstr>
      <vt:lpstr>2024 master</vt:lpstr>
      <vt:lpstr>Cover</vt:lpstr>
      <vt:lpstr>Great Eye Care with a Hefty Side of Savings</vt:lpstr>
      <vt:lpstr>See Why Eye Care Is Essential to Overall Health and Wellness</vt:lpstr>
      <vt:lpstr>Your VSP Plan Snapshot</vt:lpstr>
      <vt:lpstr>VSP LightCareTM</vt:lpstr>
      <vt:lpstr>Savings Beyond Benefits</vt:lpstr>
      <vt:lpstr>ProTec Safety® Plan</vt:lpstr>
      <vt:lpstr>The Choice is Yours</vt:lpstr>
      <vt:lpstr>Eyewear Shopping Online at Eyeconic®</vt:lpstr>
      <vt:lpstr>The Right Doctor for You</vt:lpstr>
      <vt:lpstr>Using Your Benefit is Easy</vt:lpstr>
      <vt:lpstr>Retinal Screening</vt:lpstr>
      <vt:lpstr>Essential Medical Eye Care</vt:lpstr>
      <vt:lpstr>Members Enjoy Savings Beyond Their Benefits </vt:lpstr>
      <vt:lpstr>Savings On Hearing Aids</vt:lpstr>
      <vt:lpstr>VSP Member Extras</vt:lpstr>
      <vt:lpstr>Enroll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Drew Wilson</dc:creator>
  <cp:lastModifiedBy>Heather Martinez</cp:lastModifiedBy>
  <cp:revision>63</cp:revision>
  <dcterms:created xsi:type="dcterms:W3CDTF">2025-04-16T18:17:28Z</dcterms:created>
  <dcterms:modified xsi:type="dcterms:W3CDTF">2026-06-29T17:38:20Z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0x010100CC7E359E3989014B82657EB00781CBF1</vt:lpwstr>
  </property>
  <property fmtid="{D5CDD505-2E9C-101B-9397-08002B2CF9AE}" pid="3" name="_dlc_DocIdItemGuid">
    <vt:lpwstr>442cc5e0-23ee-438f-9086-95c736bc7f68</vt:lpwstr>
  </property>
  <property fmtid="{D5CDD505-2E9C-101B-9397-08002B2CF9AE}" pid="4" name="MediaServiceImageTags">
    <vt:lpwstr/>
  </property>
</Properties>
</file>